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EE56E-9AF2-45CE-B422-FFD13E812813}" type="datetimeFigureOut">
              <a:rPr lang="zh-TW" altLang="en-US" smtClean="0"/>
              <a:pPr/>
              <a:t>2012/11/5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51E8D-C357-44BD-BBB6-93AFC62F53B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p:spPr>
      </p:sp>
      <p:sp>
        <p:nvSpPr>
          <p:cNvPr id="2437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xfrm>
            <a:off x="1149350" y="685800"/>
            <a:ext cx="4572000" cy="3429000"/>
          </a:xfrm>
          <a:noFill/>
          <a:ln>
            <a:solidFill>
              <a:srgbClr val="000000"/>
            </a:solidFill>
            <a:miter lim="800000"/>
            <a:headEnd/>
            <a:tailEnd/>
          </a:ln>
        </p:spPr>
      </p:sp>
      <p:sp>
        <p:nvSpPr>
          <p:cNvPr id="252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p:spPr>
      </p:sp>
      <p:sp>
        <p:nvSpPr>
          <p:cNvPr id="2539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TextEdit="1"/>
          </p:cNvSpPr>
          <p:nvPr>
            <p:ph type="sldImg"/>
          </p:nvPr>
        </p:nvSpPr>
        <p:spPr bwMode="auto">
          <a:noFill/>
          <a:ln>
            <a:solidFill>
              <a:srgbClr val="000000"/>
            </a:solidFill>
            <a:miter lim="800000"/>
            <a:headEnd/>
            <a:tailEnd/>
          </a:ln>
        </p:spPr>
      </p:sp>
      <p:sp>
        <p:nvSpPr>
          <p:cNvPr id="254979" name="Rectangle 3"/>
          <p:cNvSpPr>
            <a:spLocks noGrp="1"/>
          </p:cNvSpPr>
          <p:nvPr>
            <p:ph type="body" idx="1"/>
          </p:nvPr>
        </p:nvSpPr>
        <p:spPr bwMode="auto">
          <a:xfrm>
            <a:off x="685800" y="4344988"/>
            <a:ext cx="5486400" cy="4113212"/>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TextEdit="1"/>
          </p:cNvSpPr>
          <p:nvPr>
            <p:ph type="sldImg"/>
          </p:nvPr>
        </p:nvSpPr>
        <p:spPr bwMode="auto">
          <a:noFill/>
          <a:ln>
            <a:solidFill>
              <a:srgbClr val="000000"/>
            </a:solidFill>
            <a:miter lim="800000"/>
            <a:headEnd/>
            <a:tailEnd/>
          </a:ln>
        </p:spPr>
      </p:sp>
      <p:sp>
        <p:nvSpPr>
          <p:cNvPr id="25600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257027"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TextEdit="1"/>
          </p:cNvSpPr>
          <p:nvPr>
            <p:ph type="sldImg"/>
          </p:nvPr>
        </p:nvSpPr>
        <p:spPr bwMode="auto">
          <a:xfrm>
            <a:off x="1149350" y="685800"/>
            <a:ext cx="4572000" cy="3429000"/>
          </a:xfrm>
          <a:noFill/>
          <a:ln>
            <a:solidFill>
              <a:srgbClr val="000000"/>
            </a:solidFill>
            <a:miter lim="800000"/>
            <a:headEnd/>
            <a:tailEnd/>
          </a:ln>
        </p:spPr>
      </p:sp>
      <p:sp>
        <p:nvSpPr>
          <p:cNvPr id="258051" name="Rectangle 3"/>
          <p:cNvSpPr>
            <a:spLocks noGrp="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TextEdit="1"/>
          </p:cNvSpPr>
          <p:nvPr>
            <p:ph type="sldImg"/>
          </p:nvPr>
        </p:nvSpPr>
        <p:spPr bwMode="auto">
          <a:noFill/>
          <a:ln>
            <a:solidFill>
              <a:srgbClr val="000000"/>
            </a:solidFill>
            <a:miter lim="800000"/>
            <a:headEnd/>
            <a:tailEnd/>
          </a:ln>
        </p:spPr>
      </p:sp>
      <p:sp>
        <p:nvSpPr>
          <p:cNvPr id="2590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noFill/>
          <a:ln>
            <a:solidFill>
              <a:srgbClr val="000000"/>
            </a:solidFill>
            <a:miter lim="800000"/>
            <a:headEnd/>
            <a:tailEnd/>
          </a:ln>
        </p:spPr>
      </p:sp>
      <p:sp>
        <p:nvSpPr>
          <p:cNvPr id="260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TextEdit="1"/>
          </p:cNvSpPr>
          <p:nvPr>
            <p:ph type="sldImg"/>
          </p:nvPr>
        </p:nvSpPr>
        <p:spPr bwMode="auto">
          <a:noFill/>
          <a:ln>
            <a:solidFill>
              <a:srgbClr val="000000"/>
            </a:solidFill>
            <a:miter lim="800000"/>
            <a:headEnd/>
            <a:tailEnd/>
          </a:ln>
        </p:spPr>
      </p:sp>
      <p:sp>
        <p:nvSpPr>
          <p:cNvPr id="2611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noFill/>
          <a:ln>
            <a:solidFill>
              <a:srgbClr val="000000"/>
            </a:solidFill>
            <a:miter lim="800000"/>
            <a:headEnd/>
            <a:tailEnd/>
          </a:ln>
        </p:spPr>
      </p:sp>
      <p:sp>
        <p:nvSpPr>
          <p:cNvPr id="262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p:spPr>
      </p:sp>
      <p:sp>
        <p:nvSpPr>
          <p:cNvPr id="2447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526" tIns="45762" rIns="91526" bIns="45762" anchor="b"/>
          <a:lstStyle/>
          <a:p>
            <a:pPr algn="r" defTabSz="915988"/>
            <a:fld id="{0374D0FB-4B62-408F-8276-ED8B95956A99}" type="slidenum">
              <a:rPr lang="en-US" altLang="zh-TW" sz="1200">
                <a:latin typeface="Times New Roman" pitchFamily="18" charset="0"/>
              </a:rPr>
              <a:pPr algn="r" defTabSz="915988"/>
              <a:t>20</a:t>
            </a:fld>
            <a:endParaRPr lang="en-US" altLang="zh-TW" sz="1200">
              <a:latin typeface="Times New Roman" pitchFamily="18" charset="0"/>
            </a:endParaRPr>
          </a:p>
        </p:txBody>
      </p:sp>
      <p:sp>
        <p:nvSpPr>
          <p:cNvPr id="263171" name="Rectangle 2"/>
          <p:cNvSpPr>
            <a:spLocks noChangeArrowheads="1" noTextEdit="1"/>
          </p:cNvSpPr>
          <p:nvPr>
            <p:ph type="sldImg"/>
          </p:nvPr>
        </p:nvSpPr>
        <p:spPr bwMode="auto">
          <a:noFill/>
          <a:ln>
            <a:solidFill>
              <a:srgbClr val="000000"/>
            </a:solidFill>
            <a:miter lim="800000"/>
            <a:headEnd/>
            <a:tailEnd/>
          </a:ln>
        </p:spPr>
      </p:sp>
      <p:sp>
        <p:nvSpPr>
          <p:cNvPr id="263172" name="Rectangle 3"/>
          <p:cNvSpPr>
            <a:spLocks noGrp="1" noChangeArrowheads="1"/>
          </p:cNvSpPr>
          <p:nvPr>
            <p:ph type="body" idx="1"/>
          </p:nvPr>
        </p:nvSpPr>
        <p:spPr bwMode="auto">
          <a:noFill/>
        </p:spPr>
        <p:txBody>
          <a:bodyPr wrap="square" lIns="91526" tIns="45762" rIns="91526" bIns="45762"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bwMode="auto">
          <a:noFill/>
          <a:ln>
            <a:solidFill>
              <a:srgbClr val="000000"/>
            </a:solidFill>
            <a:miter lim="800000"/>
            <a:headEnd/>
            <a:tailEnd/>
          </a:ln>
        </p:spPr>
      </p:sp>
      <p:sp>
        <p:nvSpPr>
          <p:cNvPr id="264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802" tIns="45899" rIns="91802" bIns="45899" anchor="b"/>
          <a:lstStyle/>
          <a:p>
            <a:pPr algn="r" defTabSz="917575"/>
            <a:fld id="{6C053410-EBD0-4EA9-BAF1-F0B62BC40A23}" type="slidenum">
              <a:rPr lang="zh-TW" altLang="en-US" sz="1200"/>
              <a:pPr algn="r" defTabSz="917575"/>
              <a:t>22</a:t>
            </a:fld>
            <a:endParaRPr lang="en-US" altLang="zh-TW" sz="1200"/>
          </a:p>
        </p:txBody>
      </p:sp>
      <p:sp>
        <p:nvSpPr>
          <p:cNvPr id="265219" name="Rectangle 2"/>
          <p:cNvSpPr>
            <a:spLocks noRot="1" noChangeArrowheads="1" noTextEdit="1"/>
          </p:cNvSpPr>
          <p:nvPr>
            <p:ph type="sldImg"/>
          </p:nvPr>
        </p:nvSpPr>
        <p:spPr bwMode="auto">
          <a:noFill/>
          <a:ln>
            <a:solidFill>
              <a:srgbClr val="000000"/>
            </a:solidFill>
            <a:miter lim="800000"/>
            <a:headEnd/>
            <a:tailEnd/>
          </a:ln>
        </p:spPr>
      </p:sp>
      <p:sp>
        <p:nvSpPr>
          <p:cNvPr id="265220" name="Rectangle 3"/>
          <p:cNvSpPr>
            <a:spLocks noGrp="1" noChangeArrowheads="1"/>
          </p:cNvSpPr>
          <p:nvPr>
            <p:ph type="body" idx="1"/>
          </p:nvPr>
        </p:nvSpPr>
        <p:spPr bwMode="auto">
          <a:noFill/>
        </p:spPr>
        <p:txBody>
          <a:bodyPr wrap="square" lIns="91802" tIns="45899" rIns="91802" bIns="45899"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p:spPr>
      </p:sp>
      <p:sp>
        <p:nvSpPr>
          <p:cNvPr id="245763" name="Rectangle 3"/>
          <p:cNvSpPr>
            <a:spLocks noGrp="1"/>
          </p:cNvSpPr>
          <p:nvPr>
            <p:ph type="body" idx="1"/>
          </p:nvPr>
        </p:nvSpPr>
        <p:spPr bwMode="auto">
          <a:noFill/>
        </p:spPr>
        <p:txBody>
          <a:bodyPr wrap="square" lIns="91431" tIns="45715" rIns="91431" bIns="45715"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p:spPr>
      </p:sp>
      <p:sp>
        <p:nvSpPr>
          <p:cNvPr id="24678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p:spPr>
      </p:sp>
      <p:sp>
        <p:nvSpPr>
          <p:cNvPr id="247811" name="Rectangle 3"/>
          <p:cNvSpPr>
            <a:spLocks noGrp="1"/>
          </p:cNvSpPr>
          <p:nvPr>
            <p:ph type="body" idx="1"/>
          </p:nvPr>
        </p:nvSpPr>
        <p:spPr bwMode="auto">
          <a:xfrm>
            <a:off x="687388" y="4344988"/>
            <a:ext cx="5483225" cy="4113212"/>
          </a:xfrm>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526" tIns="45762" rIns="91526" bIns="45762" anchor="b"/>
          <a:lstStyle/>
          <a:p>
            <a:pPr algn="r" defTabSz="915988"/>
            <a:fld id="{542E085F-E86B-4C78-A2BE-A83E961C6CCE}" type="slidenum">
              <a:rPr lang="en-US" altLang="zh-TW" sz="1200">
                <a:latin typeface="Times New Roman" pitchFamily="18" charset="0"/>
              </a:rPr>
              <a:pPr algn="r" defTabSz="915988"/>
              <a:t>6</a:t>
            </a:fld>
            <a:endParaRPr lang="en-US" altLang="zh-TW" sz="1200">
              <a:latin typeface="Times New Roman" pitchFamily="18" charset="0"/>
            </a:endParaRPr>
          </a:p>
        </p:txBody>
      </p:sp>
      <p:sp>
        <p:nvSpPr>
          <p:cNvPr id="248835" name="Rectangle 2"/>
          <p:cNvSpPr>
            <a:spLocks noGrp="1" noRot="1" noChangeAspect="1" noChangeArrowheads="1" noTextEdit="1"/>
          </p:cNvSpPr>
          <p:nvPr>
            <p:ph type="sldImg"/>
          </p:nvPr>
        </p:nvSpPr>
        <p:spPr bwMode="auto">
          <a:xfrm>
            <a:off x="1147763" y="685800"/>
            <a:ext cx="4573587" cy="3430588"/>
          </a:xfrm>
          <a:noFill/>
          <a:ln>
            <a:solidFill>
              <a:srgbClr val="000000"/>
            </a:solidFill>
            <a:miter lim="800000"/>
            <a:headEnd/>
            <a:tailEnd/>
          </a:ln>
        </p:spPr>
      </p:sp>
      <p:sp>
        <p:nvSpPr>
          <p:cNvPr id="248836" name="Rectangle 3"/>
          <p:cNvSpPr>
            <a:spLocks noGrp="1" noChangeArrowheads="1"/>
          </p:cNvSpPr>
          <p:nvPr>
            <p:ph type="body" idx="1"/>
          </p:nvPr>
        </p:nvSpPr>
        <p:spPr bwMode="auto">
          <a:xfrm>
            <a:off x="915988" y="4346575"/>
            <a:ext cx="5026025" cy="4111625"/>
          </a:xfrm>
          <a:noFill/>
        </p:spPr>
        <p:txBody>
          <a:bodyPr wrap="square" lIns="91526" tIns="45762" rIns="91526" bIns="45762"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526" tIns="45762" rIns="91526" bIns="45762" anchor="b"/>
          <a:lstStyle/>
          <a:p>
            <a:pPr algn="r" defTabSz="915988"/>
            <a:fld id="{017B0818-BB0C-477F-8060-FAC87BA83BD4}" type="slidenum">
              <a:rPr lang="en-US" altLang="zh-TW" sz="1200">
                <a:latin typeface="Times New Roman" pitchFamily="18" charset="0"/>
              </a:rPr>
              <a:pPr algn="r" defTabSz="915988"/>
              <a:t>7</a:t>
            </a:fld>
            <a:endParaRPr lang="en-US" altLang="zh-TW" sz="1200">
              <a:latin typeface="Times New Roman" pitchFamily="18" charset="0"/>
            </a:endParaRPr>
          </a:p>
        </p:txBody>
      </p:sp>
      <p:sp>
        <p:nvSpPr>
          <p:cNvPr id="249859" name="Rectangle 2"/>
          <p:cNvSpPr>
            <a:spLocks noGrp="1" noRot="1" noChangeAspect="1" noChangeArrowheads="1" noTextEdit="1"/>
          </p:cNvSpPr>
          <p:nvPr>
            <p:ph type="sldImg"/>
          </p:nvPr>
        </p:nvSpPr>
        <p:spPr bwMode="auto">
          <a:xfrm>
            <a:off x="1149350" y="685800"/>
            <a:ext cx="4573588" cy="3430588"/>
          </a:xfrm>
          <a:noFill/>
          <a:ln>
            <a:solidFill>
              <a:srgbClr val="000000"/>
            </a:solidFill>
            <a:miter lim="800000"/>
            <a:headEnd/>
            <a:tailEnd/>
          </a:ln>
        </p:spPr>
      </p:sp>
      <p:sp>
        <p:nvSpPr>
          <p:cNvPr id="249860" name="Rectangle 3"/>
          <p:cNvSpPr>
            <a:spLocks noGrp="1" noChangeArrowheads="1"/>
          </p:cNvSpPr>
          <p:nvPr>
            <p:ph type="body" idx="1"/>
          </p:nvPr>
        </p:nvSpPr>
        <p:spPr bwMode="auto">
          <a:xfrm>
            <a:off x="914400" y="4344988"/>
            <a:ext cx="5029200" cy="4113212"/>
          </a:xfrm>
          <a:noFill/>
        </p:spPr>
        <p:txBody>
          <a:bodyPr wrap="square" lIns="91526" tIns="45762" rIns="91526" bIns="45762" numCol="1" anchor="t" anchorCtr="0" compatLnSpc="1">
            <a:prstTxWarp prst="textNoShape">
              <a:avLst/>
            </a:prstTxWarp>
          </a:bodyPr>
          <a:lstStyle/>
          <a:p>
            <a:pPr eaLnBrk="1" hangingPunct="1"/>
            <a:r>
              <a:rPr lang="en-US" altLang="zh-TW" smtClean="0"/>
              <a:t>37</a:t>
            </a:r>
            <a:r>
              <a:rPr lang="zh-TW" altLang="en-US" smtClean="0"/>
              <a:t>年：公布「專科學校法」</a:t>
            </a:r>
          </a:p>
          <a:p>
            <a:pPr eaLnBrk="1" hangingPunct="1"/>
            <a:r>
              <a:rPr lang="en-US" altLang="zh-TW" smtClean="0"/>
              <a:t>50</a:t>
            </a:r>
            <a:r>
              <a:rPr lang="zh-TW" altLang="en-US" smtClean="0"/>
              <a:t>年代起積極發展專科學校，為配合經建需求，尤以</a:t>
            </a:r>
            <a:r>
              <a:rPr lang="zh-TW" altLang="en-US" b="1" i="1" u="sng" smtClean="0"/>
              <a:t>工業類</a:t>
            </a:r>
            <a:r>
              <a:rPr lang="zh-TW" altLang="en-US" smtClean="0"/>
              <a:t>為優先，校數由</a:t>
            </a:r>
            <a:r>
              <a:rPr lang="en-US" altLang="zh-TW" smtClean="0"/>
              <a:t>50</a:t>
            </a:r>
            <a:r>
              <a:rPr lang="zh-TW" altLang="en-US" smtClean="0"/>
              <a:t>年</a:t>
            </a:r>
            <a:r>
              <a:rPr lang="en-US" altLang="zh-TW" smtClean="0"/>
              <a:t>14</a:t>
            </a:r>
            <a:r>
              <a:rPr lang="zh-TW" altLang="en-US" smtClean="0"/>
              <a:t>校，</a:t>
            </a:r>
            <a:r>
              <a:rPr lang="en-US" altLang="zh-TW" smtClean="0"/>
              <a:t>61</a:t>
            </a:r>
            <a:r>
              <a:rPr lang="zh-TW" altLang="en-US" smtClean="0"/>
              <a:t>年成長為</a:t>
            </a:r>
            <a:r>
              <a:rPr lang="en-US" altLang="zh-TW" smtClean="0"/>
              <a:t>76</a:t>
            </a:r>
            <a:r>
              <a:rPr lang="zh-TW" altLang="en-US" smtClean="0"/>
              <a:t>校。其中私校</a:t>
            </a:r>
            <a:r>
              <a:rPr lang="en-US" altLang="zh-TW" smtClean="0"/>
              <a:t>56</a:t>
            </a:r>
            <a:r>
              <a:rPr lang="zh-TW" altLang="en-US" smtClean="0"/>
              <a:t>所。</a:t>
            </a:r>
          </a:p>
          <a:p>
            <a:pPr eaLnBrk="1" hangingPunct="1"/>
            <a:r>
              <a:rPr lang="en-US" altLang="zh-TW" smtClean="0"/>
              <a:t>61</a:t>
            </a:r>
            <a:r>
              <a:rPr lang="zh-TW" altLang="en-US" smtClean="0"/>
              <a:t>年：因校數成長過快，為改善私立學校辦學品質，暫緩新設私校。</a:t>
            </a:r>
          </a:p>
          <a:p>
            <a:pPr eaLnBrk="1" hangingPunct="1"/>
            <a:r>
              <a:rPr lang="en-US" altLang="zh-TW" smtClean="0"/>
              <a:t>74</a:t>
            </a:r>
            <a:r>
              <a:rPr lang="zh-TW" altLang="en-US" smtClean="0"/>
              <a:t>年：因</a:t>
            </a:r>
            <a:r>
              <a:rPr lang="en-US" altLang="zh-TW" smtClean="0"/>
              <a:t>1.</a:t>
            </a:r>
            <a:r>
              <a:rPr lang="zh-TW" altLang="en-US" smtClean="0"/>
              <a:t>產業變化，需提升人力素質</a:t>
            </a:r>
          </a:p>
          <a:p>
            <a:pPr eaLnBrk="1" hangingPunct="1"/>
            <a:r>
              <a:rPr lang="zh-TW" altLang="en-US" smtClean="0"/>
              <a:t>             </a:t>
            </a:r>
            <a:r>
              <a:rPr lang="en-US" altLang="zh-TW" smtClean="0"/>
              <a:t>2.</a:t>
            </a:r>
            <a:r>
              <a:rPr lang="zh-TW" altLang="en-US" smtClean="0"/>
              <a:t>而高職畢業生（尤以商業類科為最）進修無門，欲升學大學，</a:t>
            </a:r>
          </a:p>
          <a:p>
            <a:pPr eaLnBrk="1" hangingPunct="1"/>
            <a:r>
              <a:rPr lang="zh-TW" altLang="en-US" smtClean="0"/>
              <a:t>                無法與一般高中生競爭。</a:t>
            </a:r>
          </a:p>
          <a:p>
            <a:pPr eaLnBrk="1" hangingPunct="1"/>
            <a:r>
              <a:rPr lang="zh-TW" altLang="en-US" smtClean="0"/>
              <a:t>             </a:t>
            </a:r>
            <a:r>
              <a:rPr lang="en-US" altLang="zh-TW" smtClean="0"/>
              <a:t>3.</a:t>
            </a:r>
            <a:r>
              <a:rPr lang="zh-TW" altLang="en-US" smtClean="0"/>
              <a:t>人口成長，教育機會有待擴增。</a:t>
            </a:r>
          </a:p>
          <a:p>
            <a:pPr eaLnBrk="1" hangingPunct="1"/>
            <a:r>
              <a:rPr lang="zh-TW" altLang="en-US" smtClean="0"/>
              <a:t>          重行開放新設私立學校。</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802" tIns="45899" rIns="91802" bIns="45899" anchor="b"/>
          <a:lstStyle/>
          <a:p>
            <a:pPr algn="r" defTabSz="917575"/>
            <a:fld id="{6F416301-3837-465C-B3ED-60BFE9C3F638}" type="slidenum">
              <a:rPr lang="zh-TW" altLang="en-US" sz="1200"/>
              <a:pPr algn="r" defTabSz="917575"/>
              <a:t>9</a:t>
            </a:fld>
            <a:endParaRPr lang="en-US" altLang="zh-TW" sz="1200"/>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8" name="Rectangle 3"/>
          <p:cNvSpPr>
            <a:spLocks noGrp="1" noChangeArrowheads="1"/>
          </p:cNvSpPr>
          <p:nvPr>
            <p:ph type="body" idx="1"/>
          </p:nvPr>
        </p:nvSpPr>
        <p:spPr bwMode="auto">
          <a:xfrm>
            <a:off x="914400" y="4343400"/>
            <a:ext cx="5029200" cy="4114800"/>
          </a:xfrm>
          <a:noFill/>
        </p:spPr>
        <p:txBody>
          <a:bodyPr wrap="square" lIns="91802" tIns="45899" rIns="91802" bIns="45899" numCol="1" anchor="t" anchorCtr="0" compatLnSpc="1">
            <a:prstTxWarp prst="textNoShape">
              <a:avLst/>
            </a:prstTxWarp>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A51EDDD-FA2F-40AC-99FD-A8205699A715}" type="datetimeFigureOut">
              <a:rPr lang="zh-TW" altLang="en-US" smtClean="0"/>
              <a:pPr/>
              <a:t>2012/11/5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D61823-0072-4790-A1B2-BAB62B72E02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EDDD-FA2F-40AC-99FD-A8205699A715}" type="datetimeFigureOut">
              <a:rPr lang="zh-TW" altLang="en-US" smtClean="0"/>
              <a:pPr/>
              <a:t>2012/11/5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61823-0072-4790-A1B2-BAB62B72E02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e.moe.edu.tw/junior/search"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oleObject" Target="../embeddings/Microsoft_Office_Word_97_-_2003___2.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副標題 2"/>
          <p:cNvSpPr>
            <a:spLocks noGrp="1"/>
          </p:cNvSpPr>
          <p:nvPr>
            <p:ph type="subTitle" idx="1"/>
          </p:nvPr>
        </p:nvSpPr>
        <p:spPr>
          <a:xfrm>
            <a:off x="2555875" y="4724400"/>
            <a:ext cx="3651250" cy="1354138"/>
          </a:xfrm>
        </p:spPr>
        <p:txBody>
          <a:bodyPr>
            <a:normAutofit lnSpcReduction="10000"/>
          </a:bodyPr>
          <a:lstStyle/>
          <a:p>
            <a:pPr eaLnBrk="1" hangingPunct="1">
              <a:lnSpc>
                <a:spcPct val="90000"/>
              </a:lnSpc>
            </a:pPr>
            <a:endParaRPr lang="zh-TW" altLang="en-US" sz="3200" smtClean="0">
              <a:solidFill>
                <a:schemeClr val="tx2"/>
              </a:solidFill>
              <a:latin typeface="標楷體" pitchFamily="65" charset="-120"/>
              <a:ea typeface="標楷體" pitchFamily="65" charset="-120"/>
            </a:endParaRPr>
          </a:p>
          <a:p>
            <a:pPr algn="ctr" eaLnBrk="1" hangingPunct="1">
              <a:lnSpc>
                <a:spcPct val="90000"/>
              </a:lnSpc>
            </a:pPr>
            <a:r>
              <a:rPr lang="zh-TW" altLang="en-US" smtClean="0">
                <a:solidFill>
                  <a:schemeClr val="tx2"/>
                </a:solidFill>
                <a:latin typeface="標楷體" pitchFamily="65" charset="-120"/>
                <a:ea typeface="標楷體" pitchFamily="65" charset="-120"/>
              </a:rPr>
              <a:t>教務主任  曾騰瀧</a:t>
            </a:r>
          </a:p>
          <a:p>
            <a:pPr algn="ctr" eaLnBrk="1" hangingPunct="1">
              <a:lnSpc>
                <a:spcPct val="90000"/>
              </a:lnSpc>
            </a:pPr>
            <a:r>
              <a:rPr lang="en-US" altLang="zh-TW" sz="2000" smtClean="0">
                <a:solidFill>
                  <a:schemeClr val="tx2"/>
                </a:solidFill>
                <a:latin typeface="標楷體" pitchFamily="65" charset="-120"/>
                <a:ea typeface="標楷體" pitchFamily="65" charset="-120"/>
              </a:rPr>
              <a:t>101.11.02 </a:t>
            </a:r>
          </a:p>
        </p:txBody>
      </p:sp>
      <p:grpSp>
        <p:nvGrpSpPr>
          <p:cNvPr id="2" name="Group 6"/>
          <p:cNvGrpSpPr>
            <a:grpSpLocks/>
          </p:cNvGrpSpPr>
          <p:nvPr/>
        </p:nvGrpSpPr>
        <p:grpSpPr bwMode="auto">
          <a:xfrm>
            <a:off x="1692275" y="4437063"/>
            <a:ext cx="8280400" cy="793750"/>
            <a:chOff x="204" y="2432"/>
            <a:chExt cx="5307" cy="500"/>
          </a:xfrm>
        </p:grpSpPr>
        <p:sp>
          <p:nvSpPr>
            <p:cNvPr id="5127" name="Text Box 7"/>
            <p:cNvSpPr txBox="1">
              <a:spLocks noChangeArrowheads="1"/>
            </p:cNvSpPr>
            <p:nvPr/>
          </p:nvSpPr>
          <p:spPr bwMode="auto">
            <a:xfrm>
              <a:off x="204" y="2432"/>
              <a:ext cx="5307" cy="500"/>
            </a:xfrm>
            <a:prstGeom prst="rect">
              <a:avLst/>
            </a:prstGeom>
            <a:noFill/>
            <a:ln w="9525">
              <a:noFill/>
              <a:miter lim="800000"/>
              <a:headEnd/>
              <a:tailEnd/>
            </a:ln>
            <a:effectLst/>
          </p:spPr>
          <p:txBody>
            <a:bodyPr>
              <a:spAutoFit/>
            </a:bodyPr>
            <a:lstStyle/>
            <a:p>
              <a:pPr>
                <a:defRPr/>
              </a:pPr>
              <a:r>
                <a:rPr lang="zh-TW" altLang="en-US"/>
                <a:t>       </a:t>
              </a:r>
              <a:r>
                <a:rPr lang="zh-TW" altLang="en-US" sz="2800">
                  <a:effectLst>
                    <a:outerShdw blurRad="38100" dist="38100" dir="2700000" algn="tl">
                      <a:srgbClr val="C0C0C0"/>
                    </a:outerShdw>
                  </a:effectLst>
                  <a:latin typeface="標楷體" pitchFamily="65" charset="-120"/>
                  <a:ea typeface="標楷體" pitchFamily="65" charset="-120"/>
                </a:rPr>
                <a:t>臺北市立大安高級工業職業學校</a:t>
              </a:r>
              <a:endParaRPr lang="zh-TW" altLang="en-US" sz="2800" b="1">
                <a:effectLst>
                  <a:outerShdw blurRad="38100" dist="38100" dir="2700000" algn="tl">
                    <a:srgbClr val="C0C0C0"/>
                  </a:outerShdw>
                </a:effectLst>
                <a:latin typeface="標楷體" pitchFamily="65" charset="-120"/>
                <a:ea typeface="標楷體" pitchFamily="65" charset="-120"/>
              </a:endParaRPr>
            </a:p>
            <a:p>
              <a:pPr>
                <a:defRPr/>
              </a:pPr>
              <a:r>
                <a:rPr lang="zh-TW" altLang="en-US" b="1">
                  <a:solidFill>
                    <a:schemeClr val="bg1"/>
                  </a:solidFill>
                  <a:effectLst>
                    <a:outerShdw blurRad="38100" dist="38100" dir="2700000" algn="tl">
                      <a:srgbClr val="C0C0C0"/>
                    </a:outerShdw>
                  </a:effectLst>
                  <a:latin typeface="文鼎粗行楷" pitchFamily="49" charset="-120"/>
                  <a:ea typeface="文鼎粗行楷" pitchFamily="49" charset="-120"/>
                </a:rPr>
                <a:t>  </a:t>
              </a:r>
              <a:endParaRPr lang="zh-TW" altLang="en-US" sz="1400" b="1">
                <a:solidFill>
                  <a:schemeClr val="bg1"/>
                </a:solidFill>
                <a:effectLst>
                  <a:outerShdw blurRad="38100" dist="38100" dir="2700000" algn="tl">
                    <a:srgbClr val="C0C0C0"/>
                  </a:outerShdw>
                </a:effectLst>
                <a:latin typeface="BatangChe" pitchFamily="49" charset="-127"/>
                <a:ea typeface="文鼎粗行楷" pitchFamily="49" charset="-120"/>
              </a:endParaRPr>
            </a:p>
          </p:txBody>
        </p:sp>
        <p:pic>
          <p:nvPicPr>
            <p:cNvPr id="7175" name="Picture 8" descr="school_mar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 y="2478"/>
              <a:ext cx="271" cy="271"/>
            </a:xfrm>
            <a:prstGeom prst="rect">
              <a:avLst/>
            </a:prstGeom>
            <a:noFill/>
            <a:ln w="9525">
              <a:noFill/>
              <a:miter lim="800000"/>
              <a:headEnd/>
              <a:tailEnd/>
            </a:ln>
          </p:spPr>
        </p:pic>
        <p:sp>
          <p:nvSpPr>
            <p:cNvPr id="5129" name="Rectangle 9"/>
            <p:cNvSpPr>
              <a:spLocks noChangeArrowheads="1"/>
            </p:cNvSpPr>
            <p:nvPr/>
          </p:nvSpPr>
          <p:spPr bwMode="auto">
            <a:xfrm>
              <a:off x="476" y="2704"/>
              <a:ext cx="3317" cy="183"/>
            </a:xfrm>
            <a:prstGeom prst="rect">
              <a:avLst/>
            </a:prstGeom>
            <a:noFill/>
            <a:ln w="9525">
              <a:noFill/>
              <a:miter lim="800000"/>
              <a:headEnd/>
              <a:tailEnd/>
            </a:ln>
            <a:effectLst/>
          </p:spPr>
          <p:txBody>
            <a:bodyPr wrap="none">
              <a:spAutoFit/>
            </a:bodyPr>
            <a:lstStyle/>
            <a:p>
              <a:pPr>
                <a:defRPr/>
              </a:pPr>
              <a:r>
                <a:rPr lang="en-US" altLang="zh-TW" sz="1300" b="1">
                  <a:effectLst>
                    <a:outerShdw blurRad="38100" dist="38100" dir="2700000" algn="tl">
                      <a:srgbClr val="C0C0C0"/>
                    </a:outerShdw>
                  </a:effectLst>
                </a:rPr>
                <a:t>Taipei Municipal Daan Senior Vocational Industrial High School</a:t>
              </a:r>
            </a:p>
          </p:txBody>
        </p:sp>
      </p:grpSp>
      <p:pic>
        <p:nvPicPr>
          <p:cNvPr id="7172" name="Picture 4" descr="1"/>
          <p:cNvPicPr>
            <a:picLocks noChangeAspect="1" noChangeArrowheads="1"/>
          </p:cNvPicPr>
          <p:nvPr/>
        </p:nvPicPr>
        <p:blipFill>
          <a:blip r:embed="rId4" cstate="print">
            <a:clrChange>
              <a:clrFrom>
                <a:srgbClr val="FDFCFB"/>
              </a:clrFrom>
              <a:clrTo>
                <a:srgbClr val="FDFCFB">
                  <a:alpha val="0"/>
                </a:srgbClr>
              </a:clrTo>
            </a:clrChange>
          </a:blip>
          <a:srcRect/>
          <a:stretch>
            <a:fillRect/>
          </a:stretch>
        </p:blipFill>
        <p:spPr bwMode="auto">
          <a:xfrm>
            <a:off x="250825" y="333375"/>
            <a:ext cx="4103688" cy="1217613"/>
          </a:xfrm>
          <a:prstGeom prst="rect">
            <a:avLst/>
          </a:prstGeom>
          <a:noFill/>
          <a:ln w="9525">
            <a:noFill/>
            <a:miter lim="800000"/>
            <a:headEnd/>
            <a:tailEnd/>
          </a:ln>
        </p:spPr>
      </p:pic>
      <p:sp>
        <p:nvSpPr>
          <p:cNvPr id="7173" name="副標題 2"/>
          <p:cNvSpPr>
            <a:spLocks/>
          </p:cNvSpPr>
          <p:nvPr/>
        </p:nvSpPr>
        <p:spPr bwMode="auto">
          <a:xfrm>
            <a:off x="827088" y="2133600"/>
            <a:ext cx="7561262" cy="1584325"/>
          </a:xfrm>
          <a:prstGeom prst="rect">
            <a:avLst/>
          </a:prstGeom>
          <a:noFill/>
          <a:ln w="9525">
            <a:noFill/>
            <a:miter lim="800000"/>
            <a:headEnd/>
            <a:tailEnd/>
          </a:ln>
        </p:spPr>
        <p:txBody>
          <a:bodyPr/>
          <a:lstStyle/>
          <a:p>
            <a:pPr algn="ctr">
              <a:lnSpc>
                <a:spcPct val="90000"/>
              </a:lnSpc>
              <a:spcBef>
                <a:spcPct val="20000"/>
              </a:spcBef>
              <a:buClr>
                <a:schemeClr val="accent1"/>
              </a:buClr>
              <a:buSzPct val="50000"/>
              <a:buFont typeface="Wingdings 2" pitchFamily="18" charset="2"/>
              <a:buNone/>
            </a:pPr>
            <a:r>
              <a:rPr kumimoji="0" lang="en-US" altLang="zh-TW" sz="4400">
                <a:solidFill>
                  <a:schemeClr val="tx2"/>
                </a:solidFill>
                <a:latin typeface="標楷體" pitchFamily="65" charset="-120"/>
                <a:ea typeface="標楷體" pitchFamily="65" charset="-120"/>
              </a:rPr>
              <a:t>12</a:t>
            </a:r>
            <a:r>
              <a:rPr kumimoji="0" lang="zh-TW" altLang="en-US" sz="4400">
                <a:solidFill>
                  <a:schemeClr val="tx2"/>
                </a:solidFill>
                <a:latin typeface="標楷體" pitchFamily="65" charset="-120"/>
                <a:ea typeface="標楷體" pitchFamily="65" charset="-120"/>
              </a:rPr>
              <a:t>年國教暨</a:t>
            </a:r>
          </a:p>
          <a:p>
            <a:pPr algn="ctr">
              <a:lnSpc>
                <a:spcPct val="90000"/>
              </a:lnSpc>
              <a:spcBef>
                <a:spcPct val="20000"/>
              </a:spcBef>
              <a:buClr>
                <a:schemeClr val="accent1"/>
              </a:buClr>
              <a:buSzPct val="50000"/>
              <a:buFont typeface="Wingdings 2" pitchFamily="18" charset="2"/>
              <a:buNone/>
            </a:pPr>
            <a:r>
              <a:rPr kumimoji="0" lang="zh-TW" altLang="en-US" sz="4400">
                <a:solidFill>
                  <a:schemeClr val="tx2"/>
                </a:solidFill>
                <a:latin typeface="標楷體" pitchFamily="65" charset="-120"/>
                <a:ea typeface="標楷體" pitchFamily="65" charset="-120"/>
              </a:rPr>
              <a:t>技職教育介紹</a:t>
            </a:r>
            <a:endParaRPr kumimoji="0" lang="en-US" altLang="zh-TW" sz="4400">
              <a:solidFill>
                <a:schemeClr val="tx2"/>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27088" y="549275"/>
            <a:ext cx="7286625" cy="836613"/>
          </a:xfrm>
          <a:prstGeom prst="rect">
            <a:avLst/>
          </a:prstGeom>
          <a:noFill/>
          <a:ln w="9525">
            <a:noFill/>
            <a:miter lim="800000"/>
            <a:headEnd/>
            <a:tailEnd/>
          </a:ln>
          <a:effectLst/>
        </p:spPr>
        <p:txBody>
          <a:bodyPr anchor="ctr"/>
          <a:lstStyle/>
          <a:p>
            <a:pPr>
              <a:defRPr/>
            </a:pPr>
            <a:r>
              <a:rPr lang="zh-TW" altLang="en-US" sz="3600" b="1" dirty="0">
                <a:solidFill>
                  <a:srgbClr val="FF0000"/>
                </a:solidFill>
                <a:latin typeface="+mn-ea"/>
                <a:ea typeface="+mn-ea"/>
              </a:rPr>
              <a:t>臺北市</a:t>
            </a:r>
            <a:r>
              <a:rPr lang="en-US" sz="3600" b="1" dirty="0">
                <a:solidFill>
                  <a:srgbClr val="FF0000"/>
                </a:solidFill>
                <a:latin typeface="+mn-ea"/>
                <a:ea typeface="+mn-ea"/>
              </a:rPr>
              <a:t>97</a:t>
            </a:r>
            <a:r>
              <a:rPr lang="zh-TW" altLang="en-US" sz="3600" b="1" dirty="0">
                <a:solidFill>
                  <a:srgbClr val="FF0000"/>
                </a:solidFill>
                <a:latin typeface="+mn-ea"/>
                <a:ea typeface="+mn-ea"/>
              </a:rPr>
              <a:t>學年度公立高中職畢業生錄取國立大學人數指標分析表</a:t>
            </a:r>
            <a:endParaRPr lang="zh-TW" altLang="en-US" sz="3400" b="1" dirty="0">
              <a:solidFill>
                <a:srgbClr val="FF0000"/>
              </a:solidFill>
              <a:latin typeface="+mn-ea"/>
              <a:ea typeface="+mn-ea"/>
            </a:endParaRPr>
          </a:p>
        </p:txBody>
      </p:sp>
      <p:pic>
        <p:nvPicPr>
          <p:cNvPr id="14339" name="Picture 5"/>
          <p:cNvPicPr>
            <a:picLocks noChangeAspect="1" noChangeArrowheads="1"/>
          </p:cNvPicPr>
          <p:nvPr/>
        </p:nvPicPr>
        <p:blipFill>
          <a:blip r:embed="rId3" cstate="print"/>
          <a:srcRect/>
          <a:stretch>
            <a:fillRect/>
          </a:stretch>
        </p:blipFill>
        <p:spPr bwMode="auto">
          <a:xfrm>
            <a:off x="179388" y="1557338"/>
            <a:ext cx="8740775" cy="490537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zh-TW" altLang="en-US" smtClean="0"/>
              <a:t>大安高工統測成績勇冠全國</a:t>
            </a:r>
          </a:p>
        </p:txBody>
      </p:sp>
      <p:sp>
        <p:nvSpPr>
          <p:cNvPr id="15363" name="Rectangle 3"/>
          <p:cNvSpPr>
            <a:spLocks noGrp="1"/>
          </p:cNvSpPr>
          <p:nvPr>
            <p:ph type="body" idx="1"/>
          </p:nvPr>
        </p:nvSpPr>
        <p:spPr>
          <a:xfrm>
            <a:off x="457200" y="1600200"/>
            <a:ext cx="8229600" cy="4637088"/>
          </a:xfrm>
        </p:spPr>
        <p:txBody>
          <a:bodyPr/>
          <a:lstStyle/>
          <a:p>
            <a:pPr>
              <a:lnSpc>
                <a:spcPct val="90000"/>
              </a:lnSpc>
            </a:pPr>
            <a:r>
              <a:rPr lang="zh-TW" altLang="en-US" sz="2400" b="1" smtClean="0"/>
              <a:t>狂賀，</a:t>
            </a:r>
            <a:r>
              <a:rPr lang="en-US" altLang="zh-TW" sz="2400" b="1" smtClean="0"/>
              <a:t>101</a:t>
            </a:r>
            <a:r>
              <a:rPr lang="zh-TW" altLang="en-US" sz="2400" b="1" smtClean="0"/>
              <a:t>學年度四技二專統一入學測驗成績於</a:t>
            </a:r>
            <a:r>
              <a:rPr lang="en-US" altLang="zh-TW" sz="2400" b="1" smtClean="0"/>
              <a:t>5</a:t>
            </a:r>
            <a:r>
              <a:rPr lang="zh-TW" altLang="en-US" sz="2400" b="1" smtClean="0"/>
              <a:t>月</a:t>
            </a:r>
            <a:r>
              <a:rPr lang="en-US" altLang="zh-TW" sz="2400" b="1" smtClean="0"/>
              <a:t>22</a:t>
            </a:r>
            <a:r>
              <a:rPr lang="zh-TW" altLang="en-US" sz="2400" b="1" smtClean="0"/>
              <a:t>日</a:t>
            </a:r>
            <a:r>
              <a:rPr lang="en-US" altLang="zh-TW" sz="2400" b="1" smtClean="0"/>
              <a:t>(</a:t>
            </a:r>
            <a:r>
              <a:rPr lang="zh-TW" altLang="en-US" sz="2400" b="1" smtClean="0"/>
              <a:t>二</a:t>
            </a:r>
            <a:r>
              <a:rPr lang="en-US" altLang="zh-TW" sz="2400" b="1" smtClean="0"/>
              <a:t>)</a:t>
            </a:r>
            <a:r>
              <a:rPr lang="zh-TW" altLang="en-US" sz="2400" b="1" smtClean="0"/>
              <a:t>公布，大安高工同學主要報考機械群、動力機械群、電機類、電子類、土木與建築群及設計群共</a:t>
            </a:r>
            <a:r>
              <a:rPr lang="en-US" altLang="zh-TW" sz="2400" b="1" smtClean="0"/>
              <a:t>6</a:t>
            </a:r>
            <a:r>
              <a:rPr lang="zh-TW" altLang="en-US" sz="2400" b="1" smtClean="0"/>
              <a:t>大群類，其中</a:t>
            </a:r>
            <a:r>
              <a:rPr lang="zh-TW" altLang="en-US" sz="2400" b="1" smtClean="0">
                <a:solidFill>
                  <a:srgbClr val="009900"/>
                </a:solidFill>
              </a:rPr>
              <a:t>動力機械群</a:t>
            </a:r>
            <a:r>
              <a:rPr lang="zh-TW" altLang="en-US" sz="2400" b="1" smtClean="0"/>
              <a:t>、</a:t>
            </a:r>
            <a:r>
              <a:rPr lang="zh-TW" altLang="en-US" sz="2400" b="1" smtClean="0">
                <a:solidFill>
                  <a:srgbClr val="009900"/>
                </a:solidFill>
              </a:rPr>
              <a:t>土木與建築群</a:t>
            </a:r>
            <a:r>
              <a:rPr lang="zh-TW" altLang="en-US" sz="2400" b="1" smtClean="0"/>
              <a:t>及</a:t>
            </a:r>
            <a:r>
              <a:rPr lang="zh-TW" altLang="en-US" sz="2400" b="1" smtClean="0">
                <a:solidFill>
                  <a:srgbClr val="009900"/>
                </a:solidFill>
              </a:rPr>
              <a:t>設計群</a:t>
            </a:r>
            <a:r>
              <a:rPr lang="en-US" altLang="zh-TW" sz="2400" b="1" smtClean="0"/>
              <a:t>3</a:t>
            </a:r>
            <a:r>
              <a:rPr lang="zh-TW" altLang="en-US" sz="2400" b="1" smtClean="0"/>
              <a:t>群各有同學拿到</a:t>
            </a:r>
            <a:r>
              <a:rPr lang="en-US" altLang="zh-TW" sz="2400" b="1" smtClean="0"/>
              <a:t>661</a:t>
            </a:r>
            <a:r>
              <a:rPr lang="zh-TW" altLang="en-US" sz="2400" b="1" smtClean="0"/>
              <a:t>、</a:t>
            </a:r>
            <a:r>
              <a:rPr lang="en-US" altLang="zh-TW" sz="2400" b="1" smtClean="0"/>
              <a:t>681</a:t>
            </a:r>
            <a:r>
              <a:rPr lang="zh-TW" altLang="en-US" sz="2400" b="1" smtClean="0"/>
              <a:t>及</a:t>
            </a:r>
            <a:r>
              <a:rPr lang="en-US" altLang="zh-TW" sz="2400" b="1" smtClean="0"/>
              <a:t>654</a:t>
            </a:r>
            <a:r>
              <a:rPr lang="zh-TW" altLang="en-US" sz="2400" b="1" smtClean="0"/>
              <a:t>的高分，成為該群類的</a:t>
            </a:r>
            <a:r>
              <a:rPr lang="zh-TW" altLang="en-US" sz="2400" b="1" smtClean="0">
                <a:solidFill>
                  <a:srgbClr val="FF0000"/>
                </a:solidFill>
              </a:rPr>
              <a:t>狀元榜首</a:t>
            </a:r>
            <a:r>
              <a:rPr lang="zh-TW" altLang="en-US" sz="2400" b="1" smtClean="0"/>
              <a:t>。</a:t>
            </a:r>
          </a:p>
          <a:p>
            <a:pPr>
              <a:lnSpc>
                <a:spcPct val="90000"/>
              </a:lnSpc>
            </a:pPr>
            <a:r>
              <a:rPr lang="zh-TW" altLang="en-US" sz="2400" b="1" smtClean="0"/>
              <a:t>另外電機類獲榜眼、動力機械群獲探花、機械群獲第</a:t>
            </a:r>
            <a:r>
              <a:rPr lang="en-US" altLang="zh-TW" sz="2400" b="1" smtClean="0"/>
              <a:t>4</a:t>
            </a:r>
            <a:r>
              <a:rPr lang="zh-TW" altLang="en-US" sz="2400" b="1" smtClean="0"/>
              <a:t>名其他表現傑出名次有第</a:t>
            </a:r>
            <a:r>
              <a:rPr lang="en-US" altLang="zh-TW" sz="2400" b="1" smtClean="0"/>
              <a:t>5</a:t>
            </a:r>
            <a:r>
              <a:rPr lang="zh-TW" altLang="en-US" sz="2400" b="1" smtClean="0"/>
              <a:t>名</a:t>
            </a:r>
            <a:r>
              <a:rPr lang="en-US" altLang="zh-TW" sz="2400" b="1" smtClean="0"/>
              <a:t>3</a:t>
            </a:r>
            <a:r>
              <a:rPr lang="zh-TW" altLang="en-US" sz="2400" b="1" smtClean="0"/>
              <a:t>位、第</a:t>
            </a:r>
            <a:r>
              <a:rPr lang="en-US" altLang="zh-TW" sz="2400" b="1" smtClean="0"/>
              <a:t>6</a:t>
            </a:r>
            <a:r>
              <a:rPr lang="zh-TW" altLang="en-US" sz="2400" b="1" smtClean="0"/>
              <a:t>名</a:t>
            </a:r>
            <a:r>
              <a:rPr lang="en-US" altLang="zh-TW" sz="2400" b="1" smtClean="0"/>
              <a:t>1</a:t>
            </a:r>
            <a:r>
              <a:rPr lang="zh-TW" altLang="en-US" sz="2400" b="1" smtClean="0"/>
              <a:t>位、第</a:t>
            </a:r>
            <a:r>
              <a:rPr lang="en-US" altLang="zh-TW" sz="2400" b="1" smtClean="0"/>
              <a:t>8</a:t>
            </a:r>
            <a:r>
              <a:rPr lang="zh-TW" altLang="en-US" sz="2400" b="1" smtClean="0"/>
              <a:t>名</a:t>
            </a:r>
            <a:r>
              <a:rPr lang="en-US" altLang="zh-TW" sz="2400" b="1" smtClean="0"/>
              <a:t>2</a:t>
            </a:r>
            <a:r>
              <a:rPr lang="zh-TW" altLang="en-US" sz="2400" b="1" smtClean="0"/>
              <a:t>位。</a:t>
            </a:r>
          </a:p>
          <a:p>
            <a:pPr>
              <a:lnSpc>
                <a:spcPct val="90000"/>
              </a:lnSpc>
            </a:pPr>
            <a:r>
              <a:rPr lang="zh-TW" altLang="en-US" sz="2400" b="1" smtClean="0"/>
              <a:t>此次參加同學成績斐然，成績在</a:t>
            </a:r>
            <a:r>
              <a:rPr lang="en-US" altLang="zh-TW" sz="2400" b="1" smtClean="0"/>
              <a:t>650</a:t>
            </a:r>
            <a:r>
              <a:rPr lang="zh-TW" altLang="en-US" sz="2400" b="1" smtClean="0"/>
              <a:t>以上的有</a:t>
            </a:r>
            <a:r>
              <a:rPr lang="en-US" altLang="zh-TW" sz="2400" b="1" smtClean="0"/>
              <a:t>9</a:t>
            </a:r>
            <a:r>
              <a:rPr lang="zh-TW" altLang="en-US" sz="2400" b="1" smtClean="0"/>
              <a:t>位同學，成績</a:t>
            </a:r>
            <a:r>
              <a:rPr lang="en-US" altLang="zh-TW" sz="2400" b="1" smtClean="0"/>
              <a:t>600~649</a:t>
            </a:r>
            <a:r>
              <a:rPr lang="zh-TW" altLang="en-US" sz="2400" b="1" smtClean="0"/>
              <a:t>的有</a:t>
            </a:r>
            <a:r>
              <a:rPr lang="en-US" altLang="zh-TW" sz="2400" b="1" smtClean="0"/>
              <a:t>183</a:t>
            </a:r>
            <a:r>
              <a:rPr lang="zh-TW" altLang="en-US" sz="2400" b="1" smtClean="0"/>
              <a:t>位。感謝所有老師、同仁辛苦付出與教育，家長、校友的熱情與支持。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8313" y="-171450"/>
            <a:ext cx="8578850" cy="1143000"/>
          </a:xfrm>
        </p:spPr>
        <p:txBody>
          <a:bodyPr>
            <a:noAutofit/>
          </a:bodyPr>
          <a:lstStyle/>
          <a:p>
            <a:pPr>
              <a:defRPr/>
            </a:pPr>
            <a:r>
              <a:rPr lang="en-US" altLang="zh-TW" b="1" dirty="0" smtClean="0">
                <a:solidFill>
                  <a:srgbClr val="0070C0"/>
                </a:solidFill>
                <a:effectLst>
                  <a:outerShdw blurRad="38100" dist="38100" dir="2700000" algn="tl">
                    <a:srgbClr val="000000">
                      <a:alpha val="43137"/>
                    </a:srgbClr>
                  </a:outerShdw>
                </a:effectLst>
                <a:latin typeface="標楷體" pitchFamily="65" charset="-120"/>
                <a:ea typeface="標楷體" pitchFamily="65" charset="-120"/>
              </a:rPr>
              <a:t>100</a:t>
            </a:r>
            <a:r>
              <a:rPr lang="zh-TW" altLang="en-US" b="1" dirty="0" smtClean="0">
                <a:solidFill>
                  <a:srgbClr val="0070C0"/>
                </a:solidFill>
                <a:effectLst>
                  <a:outerShdw blurRad="38100" dist="38100" dir="2700000" algn="tl">
                    <a:srgbClr val="000000">
                      <a:alpha val="43137"/>
                    </a:srgbClr>
                  </a:outerShdw>
                </a:effectLst>
                <a:latin typeface="標楷體" pitchFamily="65" charset="-120"/>
                <a:ea typeface="標楷體" pitchFamily="65" charset="-120"/>
              </a:rPr>
              <a:t>學年度應屆畢業生升學統計表</a:t>
            </a:r>
            <a:endParaRPr lang="zh-TW" altLang="en-US" b="1" dirty="0">
              <a:solidFill>
                <a:srgbClr val="0070C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6387" name="投影片編號版面配置區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9EBB658-0F09-414C-9235-EC137A6B6F51}" type="slidenum">
              <a:rPr kumimoji="0" lang="zh-TW" altLang="en-US" sz="1200"/>
              <a:pPr algn="r"/>
              <a:t>12</a:t>
            </a:fld>
            <a:endParaRPr kumimoji="0" lang="en-US" altLang="zh-TW" sz="1200"/>
          </a:p>
        </p:txBody>
      </p:sp>
      <p:graphicFrame>
        <p:nvGraphicFramePr>
          <p:cNvPr id="573562" name="Group 122"/>
          <p:cNvGraphicFramePr>
            <a:graphicFrameLocks noGrp="1"/>
          </p:cNvGraphicFramePr>
          <p:nvPr/>
        </p:nvGraphicFramePr>
        <p:xfrm>
          <a:off x="971550" y="765175"/>
          <a:ext cx="7561263" cy="5985288"/>
        </p:xfrm>
        <a:graphic>
          <a:graphicData uri="http://schemas.openxmlformats.org/drawingml/2006/table">
            <a:tbl>
              <a:tblPr/>
              <a:tblGrid>
                <a:gridCol w="693738"/>
                <a:gridCol w="2724150"/>
                <a:gridCol w="787400"/>
                <a:gridCol w="2678112"/>
                <a:gridCol w="677863"/>
              </a:tblGrid>
              <a:tr h="249238">
                <a:tc rowSpan="2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微軟正黑體" pitchFamily="34" charset="-120"/>
                          <a:ea typeface="新細明體" pitchFamily="18" charset="-120"/>
                        </a:rPr>
                        <a:t>國立</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微軟正黑體" pitchFamily="34" charset="-120"/>
                          <a:ea typeface="新細明體" pitchFamily="18" charset="-120"/>
                        </a:rPr>
                        <a:t>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錄取學校</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總計</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錄取學校</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總計</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國立臺灣大學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國立中央大學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國立政治大學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國立中興大學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國立臺灣科技大學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121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國立高雄大學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國立臺北科技大學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124</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國立東華大學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國立雲林科技大學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70</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國立臺東大學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國立臺灣師範大學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17</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國立臺灣海洋大學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國立高雄應用科技大學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63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國立高雄餐旅大學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2</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國立高雄第一科技大學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34</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國立臺北護理健康大學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7</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國立虎尾科技大學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68</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國立臺北商業技術學院</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國立屏東科技大學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15</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國立屏東商業技術學院</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國立勤益科技大學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21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國立高雄海洋科技大學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6</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國立澎湖科技大學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臺北市立教育大學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2</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國立彰化師範大學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國立臺灣藝術大學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國立聯合大學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9</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國立臺北藝術大學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國立宜蘭大學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9</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國立臺東專科學校</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國立金門大學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2</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國立空軍官校</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國立嘉義大學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　</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　</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錄取國立學校人數小計</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593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hMerge="1">
                  <a:txBody>
                    <a:bodyPr/>
                    <a:lstStyle/>
                    <a:p>
                      <a:endParaRPr lang="zh-TW" altLang="en-US"/>
                    </a:p>
                  </a:txBody>
                  <a:tcPr/>
                </a:tc>
              </a:tr>
              <a:tr h="249238">
                <a:tc v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國立學校錄取率</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69%</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hMerge="1">
                  <a:txBody>
                    <a:bodyPr/>
                    <a:lstStyle/>
                    <a:p>
                      <a:endParaRPr lang="zh-TW" altLang="en-US"/>
                    </a:p>
                  </a:txBody>
                  <a:tcPr/>
                </a:tc>
              </a:tr>
              <a:tr h="24923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錄取私立學校人數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270</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4923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總錄取人數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863</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4923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新細明體" pitchFamily="18" charset="-120"/>
                        </a:rPr>
                        <a:t>應屆畢業人數</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新細明體" pitchFamily="18" charset="-120"/>
                        </a:rPr>
                        <a:t>911</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4923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新細明體" pitchFamily="18" charset="-120"/>
                        </a:rPr>
                        <a:t>升學率</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微軟正黑體" pitchFamily="34" charset="-120"/>
                          <a:ea typeface="新細明體" pitchFamily="18" charset="-120"/>
                        </a:rPr>
                        <a:t>95%</a:t>
                      </a:r>
                    </a:p>
                  </a:txBody>
                  <a:tcPr marL="5547" marR="5547" marT="554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smtClean="0">
                <a:latin typeface="Arial Unicode MS" pitchFamily="34" charset="-120"/>
                <a:ea typeface="Arial Unicode MS" pitchFamily="34" charset="-120"/>
                <a:cs typeface="Arial Unicode MS" pitchFamily="34" charset="-120"/>
              </a:rPr>
              <a:t>高職與高中進路比較</a:t>
            </a:r>
          </a:p>
        </p:txBody>
      </p:sp>
      <p:graphicFrame>
        <p:nvGraphicFramePr>
          <p:cNvPr id="4" name="內容版面配置區 3"/>
          <p:cNvGraphicFramePr>
            <a:graphicFrameLocks noGrp="1"/>
          </p:cNvGraphicFramePr>
          <p:nvPr>
            <p:ph idx="1"/>
          </p:nvPr>
        </p:nvGraphicFramePr>
        <p:xfrm>
          <a:off x="457200" y="1600200"/>
          <a:ext cx="8147249" cy="4318000"/>
        </p:xfrm>
        <a:graphic>
          <a:graphicData uri="http://schemas.openxmlformats.org/drawingml/2006/table">
            <a:tbl>
              <a:tblPr firstRow="1" bandRow="1">
                <a:tableStyleId>{5C22544A-7EE6-4342-B048-85BDC9FD1C3A}</a:tableStyleId>
              </a:tblPr>
              <a:tblGrid>
                <a:gridCol w="1411473"/>
                <a:gridCol w="3367888"/>
                <a:gridCol w="3367888"/>
              </a:tblGrid>
              <a:tr h="370840">
                <a:tc>
                  <a:txBody>
                    <a:bodyPr/>
                    <a:lstStyle/>
                    <a:p>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讀高職</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讀高中</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課程特色</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以專門技術為導向</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以學術研究為導向</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主要課程</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以重實務技術之科目為主（專業科目、實習課程、專題製作等）</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以基礎知識學科為主（國文、英文、數學、歷史、地理、物理、化學、生物等）</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學生特質</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操作能力強、喜歡動手實作</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對學術研究興趣濃厚</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證照</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各群科皆重視取得專業證照</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無強調</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升學考試</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四技二專統一入學測驗</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大學學科能力測驗、指定科目考試</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升學進路</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以科技大學、技術學院為主；一般大學為輔</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以一般大學為主；科技大學、技術學院為輔</a:t>
                      </a:r>
                      <a:endParaRPr lang="zh-TW" altLang="en-US" dirty="0">
                        <a:latin typeface="Arial Unicode MS" pitchFamily="34" charset="-120"/>
                        <a:ea typeface="Arial Unicode MS" pitchFamily="34" charset="-120"/>
                        <a:cs typeface="Arial Unicode MS" pitchFamily="34" charset="-120"/>
                      </a:endParaRPr>
                    </a:p>
                  </a:txBody>
                  <a:tcPr/>
                </a:tc>
              </a:tr>
              <a:tr h="370840">
                <a:tc>
                  <a:txBody>
                    <a:bodyPr/>
                    <a:lstStyle/>
                    <a:p>
                      <a:r>
                        <a:rPr lang="zh-TW" altLang="en-US" dirty="0" smtClean="0">
                          <a:latin typeface="Arial Unicode MS" pitchFamily="34" charset="-120"/>
                          <a:ea typeface="Arial Unicode MS" pitchFamily="34" charset="-120"/>
                          <a:cs typeface="Arial Unicode MS" pitchFamily="34" charset="-120"/>
                        </a:rPr>
                        <a:t>未來發展</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出路明確，實務及技術能力強，所學與職場所需能力接軌</a:t>
                      </a:r>
                      <a:endParaRPr lang="zh-TW" altLang="en-US" dirty="0">
                        <a:latin typeface="Arial Unicode MS" pitchFamily="34" charset="-120"/>
                        <a:ea typeface="Arial Unicode MS" pitchFamily="34" charset="-120"/>
                        <a:cs typeface="Arial Unicode MS" pitchFamily="34" charset="-120"/>
                      </a:endParaRPr>
                    </a:p>
                  </a:txBody>
                  <a:tcPr/>
                </a:tc>
                <a:tc>
                  <a:txBody>
                    <a:bodyPr/>
                    <a:lstStyle/>
                    <a:p>
                      <a:r>
                        <a:rPr lang="zh-TW" altLang="en-US" dirty="0" smtClean="0">
                          <a:latin typeface="Arial Unicode MS" pitchFamily="34" charset="-120"/>
                          <a:ea typeface="Arial Unicode MS" pitchFamily="34" charset="-120"/>
                          <a:cs typeface="Arial Unicode MS" pitchFamily="34" charset="-120"/>
                        </a:rPr>
                        <a:t>基礎學科強，但所學於職場較無接軌，以研究型工作為主</a:t>
                      </a:r>
                      <a:endParaRPr lang="zh-TW" altLang="en-US" dirty="0">
                        <a:latin typeface="Arial Unicode MS" pitchFamily="34" charset="-120"/>
                        <a:ea typeface="Arial Unicode MS" pitchFamily="34" charset="-120"/>
                        <a:cs typeface="Arial Unicode MS"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txBox="1">
            <a:spLocks noGrp="1" noChangeArrowheads="1"/>
          </p:cNvSpPr>
          <p:nvPr/>
        </p:nvSpPr>
        <p:spPr bwMode="auto">
          <a:xfrm>
            <a:off x="7092950" y="6237288"/>
            <a:ext cx="1905000" cy="457200"/>
          </a:xfrm>
          <a:prstGeom prst="rect">
            <a:avLst/>
          </a:prstGeom>
          <a:noFill/>
          <a:ln w="9525">
            <a:noFill/>
            <a:miter lim="800000"/>
            <a:headEnd/>
            <a:tailEnd/>
          </a:ln>
        </p:spPr>
        <p:txBody>
          <a:bodyPr/>
          <a:lstStyle/>
          <a:p>
            <a:pPr algn="r"/>
            <a:fld id="{BDE2C0ED-F686-4308-A96B-EFDD1D0D33E8}" type="slidenum">
              <a:rPr lang="en-US" altLang="zh-TW" sz="1400">
                <a:latin typeface="Times New Roman" pitchFamily="18" charset="0"/>
              </a:rPr>
              <a:pPr algn="r"/>
              <a:t>14</a:t>
            </a:fld>
            <a:endParaRPr lang="en-US" altLang="zh-TW" sz="1400">
              <a:latin typeface="Times New Roman" pitchFamily="18" charset="0"/>
            </a:endParaRPr>
          </a:p>
        </p:txBody>
      </p:sp>
      <p:sp>
        <p:nvSpPr>
          <p:cNvPr id="18435" name="標題 1"/>
          <p:cNvSpPr>
            <a:spLocks noGrp="1"/>
          </p:cNvSpPr>
          <p:nvPr>
            <p:ph type="title" idx="4294967295"/>
          </p:nvPr>
        </p:nvSpPr>
        <p:spPr>
          <a:xfrm>
            <a:off x="250825" y="1052513"/>
            <a:ext cx="8569325" cy="1079500"/>
          </a:xfrm>
        </p:spPr>
        <p:txBody>
          <a:bodyPr>
            <a:normAutofit fontScale="90000"/>
          </a:bodyPr>
          <a:lstStyle/>
          <a:p>
            <a:pPr algn="l">
              <a:lnSpc>
                <a:spcPct val="90000"/>
              </a:lnSpc>
            </a:pPr>
            <a:r>
              <a:rPr lang="zh-TW" altLang="en-US" sz="2000" smtClean="0">
                <a:solidFill>
                  <a:schemeClr val="tx1"/>
                </a:solidFill>
              </a:rPr>
              <a:t>近年來技職校院師生在各大國際競賽與發明展，摘金鍍銀，讓全世界看到我國技職教育綻放耀眼的光芒！行行出狀元，成就不分學歷，技職校院學生有更多元發展空間與機會，實宜鼓勵更多學子適性發展，加入技職教育體系築夢踏實，為臺灣爭光。</a:t>
            </a:r>
          </a:p>
        </p:txBody>
      </p:sp>
      <p:sp>
        <p:nvSpPr>
          <p:cNvPr id="18436" name="標題 1"/>
          <p:cNvSpPr txBox="1">
            <a:spLocks/>
          </p:cNvSpPr>
          <p:nvPr/>
        </p:nvSpPr>
        <p:spPr bwMode="auto">
          <a:xfrm>
            <a:off x="395288" y="2205038"/>
            <a:ext cx="4897437" cy="287337"/>
          </a:xfrm>
          <a:prstGeom prst="rect">
            <a:avLst/>
          </a:prstGeom>
          <a:noFill/>
          <a:ln w="9525">
            <a:noFill/>
            <a:miter lim="800000"/>
            <a:headEnd/>
            <a:tailEnd/>
          </a:ln>
        </p:spPr>
        <p:txBody>
          <a:bodyPr anchor="ctr"/>
          <a:lstStyle/>
          <a:p>
            <a:pPr eaLnBrk="0" hangingPunct="0"/>
            <a:r>
              <a:rPr lang="zh-TW" altLang="en-US" b="1">
                <a:solidFill>
                  <a:srgbClr val="660066"/>
                </a:solidFill>
                <a:latin typeface="新細明體" pitchFamily="18" charset="-120"/>
              </a:rPr>
              <a:t>技職校院學生</a:t>
            </a:r>
            <a:r>
              <a:rPr lang="en-US" altLang="zh-TW" b="1">
                <a:solidFill>
                  <a:srgbClr val="660066"/>
                </a:solidFill>
                <a:latin typeface="新細明體" pitchFamily="18" charset="-120"/>
              </a:rPr>
              <a:t>100</a:t>
            </a:r>
            <a:r>
              <a:rPr lang="zh-TW" altLang="en-US" b="1">
                <a:solidFill>
                  <a:srgbClr val="660066"/>
                </a:solidFill>
                <a:latin typeface="新細明體" pitchFamily="18" charset="-120"/>
              </a:rPr>
              <a:t>年參加國際發明展成績一覽表</a:t>
            </a:r>
          </a:p>
        </p:txBody>
      </p:sp>
      <p:graphicFrame>
        <p:nvGraphicFramePr>
          <p:cNvPr id="30815" name="Group 95"/>
          <p:cNvGraphicFramePr>
            <a:graphicFrameLocks noGrp="1"/>
          </p:cNvGraphicFramePr>
          <p:nvPr/>
        </p:nvGraphicFramePr>
        <p:xfrm>
          <a:off x="468313" y="2565400"/>
          <a:ext cx="4895850" cy="3995816"/>
        </p:xfrm>
        <a:graphic>
          <a:graphicData uri="http://schemas.openxmlformats.org/drawingml/2006/table">
            <a:tbl>
              <a:tblPr/>
              <a:tblGrid>
                <a:gridCol w="1511300"/>
                <a:gridCol w="3384550"/>
              </a:tblGrid>
              <a:tr h="53181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瑞士日內瓦</a:t>
                      </a:r>
                      <a:endParaRPr kumimoji="0" lang="zh-TW" altLang="en-US" sz="1500" b="1"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我國共獲</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42</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34</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銀</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5</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銅</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6</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面特別獎，並榮獲「團體總冠軍」</a:t>
                      </a: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德國</a:t>
                      </a:r>
                      <a:r>
                        <a:rPr kumimoji="0" lang="en-US" altLang="zh-TW"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iF</a:t>
                      </a: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設計</a:t>
                      </a:r>
                      <a:endParaRPr kumimoji="0" lang="en-US" altLang="zh-TW"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概念獎</a:t>
                      </a:r>
                      <a:endParaRPr kumimoji="0" lang="zh-TW" altLang="en-US" sz="1500" b="1"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全球</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100</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件獎項中，我國共獲</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31</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件。國立</a:t>
                      </a:r>
                      <a:r>
                        <a:rPr kumimoji="0" lang="zh-TW" altLang="en-US"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rPr>
                        <a:t>臺灣科技大學獲得</a:t>
                      </a:r>
                      <a:r>
                        <a:rPr kumimoji="0" lang="en-US" altLang="zh-TW"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rPr>
                        <a:t>14</a:t>
                      </a:r>
                      <a:r>
                        <a:rPr kumimoji="0" lang="zh-TW" altLang="en-US"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rPr>
                        <a:t>件獎項</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，計有</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11</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位學生獲獎，</a:t>
                      </a:r>
                      <a:r>
                        <a:rPr kumimoji="0" lang="zh-TW" altLang="en-US"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rPr>
                        <a:t>排名世界第一</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a:t>
                      </a: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美國展匹茲堡</a:t>
                      </a:r>
                      <a:endParaRPr kumimoji="0" lang="zh-TW" altLang="en-US" sz="1500" b="1"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我國共獲</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26</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13</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銀</a:t>
                      </a:r>
                      <a:endParaRPr kumimoji="0" lang="zh-TW" altLang="en-US"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莫斯科俄羅斯</a:t>
                      </a:r>
                      <a:endParaRPr kumimoji="0" lang="en-US" altLang="zh-TW"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阿基米德</a:t>
                      </a:r>
                      <a:endParaRPr kumimoji="0" lang="zh-TW" altLang="en-US" sz="1500" b="1"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我國共獲得</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17</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20</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銀</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9</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銅，並獲大會最高榮譽「金阿基米德獎」及第</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2</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大獎「最佳國外發明獎」</a:t>
                      </a:r>
                      <a:endParaRPr kumimoji="0" lang="zh-TW" altLang="en-US" sz="1500" b="1"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馬來西亞</a:t>
                      </a:r>
                      <a:r>
                        <a:rPr kumimoji="0" lang="en-US" altLang="zh-TW" sz="1500" b="0"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rPr>
                        <a:t>ITEX</a:t>
                      </a:r>
                      <a:endParaRPr kumimoji="0" lang="zh-TW" altLang="en-US" sz="1500" b="1" i="0" u="none" strike="noStrike" cap="none" normalizeH="0" baseline="0" smtClean="0">
                        <a:ln>
                          <a:noFill/>
                        </a:ln>
                        <a:solidFill>
                          <a:srgbClr val="0080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我國共獲得</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61</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65</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銀</a:t>
                      </a:r>
                      <a:r>
                        <a:rPr kumimoji="0" lang="en-US" altLang="zh-TW"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15</a:t>
                      </a:r>
                      <a:r>
                        <a:rPr kumimoji="0" lang="zh-TW" altLang="en-US" sz="1500" b="0"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rPr>
                        <a:t>銅</a:t>
                      </a:r>
                      <a:endParaRPr kumimoji="0" lang="zh-TW" altLang="en-US" sz="1500" b="0" i="0" u="none" strike="noStrike" cap="none" normalizeH="0" baseline="0" smtClean="0">
                        <a:ln>
                          <a:noFill/>
                        </a:ln>
                        <a:solidFill>
                          <a:srgbClr val="CC3300"/>
                        </a:solidFill>
                        <a:effectLst/>
                        <a:latin typeface="Cambria" pitchFamily="18"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libri" pitchFamily="34" charset="0"/>
                          <a:ea typeface="新細明體" pitchFamily="18" charset="-120"/>
                          <a:cs typeface="Times New Roman" pitchFamily="18" charset="0"/>
                        </a:rPr>
                        <a:t>德國紐倫堡</a:t>
                      </a:r>
                      <a:endParaRPr kumimoji="0" lang="zh-TW" altLang="en-US" sz="1500" b="1" i="0" u="none" strike="noStrike" cap="none" normalizeH="0" baseline="0" smtClean="0">
                        <a:ln>
                          <a:noFill/>
                        </a:ln>
                        <a:solidFill>
                          <a:srgbClr val="008000"/>
                        </a:solidFill>
                        <a:effectLst/>
                        <a:latin typeface="Calibri" pitchFamily="34"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我國共獲</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26</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45</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銀</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11</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銅</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特別獎</a:t>
                      </a:r>
                      <a:endParaRPr kumimoji="0" lang="zh-TW" altLang="en-US" sz="15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17500">
                <a:tc>
                  <a:txBody>
                    <a:bodyPr/>
                    <a:lstStyle/>
                    <a:p>
                      <a:pPr marL="0" marR="0" lvl="0" indent="0" algn="l" defTabSz="914400" rtl="0" eaLnBrk="1" fontAlgn="base" latinLnBrk="0" hangingPunct="1">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libri" pitchFamily="34" charset="0"/>
                          <a:ea typeface="新細明體" pitchFamily="18" charset="-120"/>
                          <a:cs typeface="Times New Roman" pitchFamily="18" charset="0"/>
                        </a:rPr>
                        <a:t>韓國首爾</a:t>
                      </a: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我國共獲</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26</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45</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面</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12</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銅及</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特別獎</a:t>
                      </a: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23875">
                <a:tc>
                  <a:txBody>
                    <a:bodyPr/>
                    <a:lstStyle/>
                    <a:p>
                      <a:pPr marL="0" marR="0" lvl="0" indent="0" algn="l" defTabSz="914400" rtl="0" eaLnBrk="1" fontAlgn="base" latinLnBrk="0" hangingPunct="1">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008000"/>
                          </a:solidFill>
                          <a:effectLst/>
                          <a:latin typeface="Calibri" pitchFamily="34" charset="0"/>
                          <a:ea typeface="新細明體" pitchFamily="18" charset="-120"/>
                          <a:cs typeface="Times New Roman" pitchFamily="18" charset="0"/>
                        </a:rPr>
                        <a:t>英國倫敦</a:t>
                      </a:r>
                      <a:endParaRPr kumimoji="0" lang="zh-TW" altLang="en-US" sz="1500" b="1" i="0" u="none" strike="noStrike" cap="none" normalizeH="0" baseline="0" smtClean="0">
                        <a:ln>
                          <a:noFill/>
                        </a:ln>
                        <a:solidFill>
                          <a:srgbClr val="008000"/>
                        </a:solidFill>
                        <a:effectLst/>
                        <a:latin typeface="Calibri" pitchFamily="34"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2000"/>
                        </a:lnSpc>
                        <a:spcBef>
                          <a:spcPct val="0"/>
                        </a:spcBef>
                        <a:spcAft>
                          <a:spcPct val="0"/>
                        </a:spcAft>
                        <a:buClr>
                          <a:schemeClr val="accent1"/>
                        </a:buClr>
                        <a:buSzPct val="50000"/>
                        <a:buFont typeface="Wingdings 2" pitchFamily="18" charset="2"/>
                        <a:buNone/>
                        <a:tabLst/>
                      </a:pPr>
                      <a:r>
                        <a:rPr kumimoji="0" lang="en-US" altLang="zh-TW" sz="1500" b="0" i="0" u="none" strike="noStrike" cap="none" normalizeH="0" baseline="0" smtClean="0">
                          <a:ln>
                            <a:noFill/>
                          </a:ln>
                          <a:solidFill>
                            <a:srgbClr val="CC3300"/>
                          </a:solidFill>
                          <a:effectLst/>
                          <a:latin typeface="Calibri" pitchFamily="34" charset="0"/>
                          <a:ea typeface="新細明體" pitchFamily="18" charset="-120"/>
                          <a:cs typeface="Times New Roman" pitchFamily="18" charset="0"/>
                        </a:rPr>
                        <a:t>99</a:t>
                      </a:r>
                      <a:r>
                        <a:rPr kumimoji="0" lang="zh-TW" altLang="en-US" sz="1500" b="0" i="0" u="none" strike="noStrike" cap="none" normalizeH="0" baseline="0" smtClean="0">
                          <a:ln>
                            <a:noFill/>
                          </a:ln>
                          <a:solidFill>
                            <a:srgbClr val="CC3300"/>
                          </a:solidFill>
                          <a:effectLst/>
                          <a:latin typeface="Calibri" pitchFamily="34" charset="0"/>
                          <a:ea typeface="新細明體" pitchFamily="18" charset="-120"/>
                          <a:cs typeface="Times New Roman" pitchFamily="18" charset="0"/>
                        </a:rPr>
                        <a:t>年</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我國共獲</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12</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金</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銀</a:t>
                      </a:r>
                      <a:endPar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2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a:t>
                      </a:r>
                      <a:r>
                        <a:rPr kumimoji="0" lang="en-US" altLang="zh-TW"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100</a:t>
                      </a:r>
                      <a:r>
                        <a:rPr kumimoji="0" lang="zh-TW" altLang="en-US" sz="15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年英國政局不穩，未組隊參賽）</a:t>
                      </a:r>
                      <a:endParaRPr kumimoji="0" lang="en-US" altLang="zh-TW" sz="15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91426" marR="9142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8466" name="Rectangle 226"/>
          <p:cNvSpPr>
            <a:spLocks noChangeArrowheads="1"/>
          </p:cNvSpPr>
          <p:nvPr/>
        </p:nvSpPr>
        <p:spPr bwMode="auto">
          <a:xfrm>
            <a:off x="7073900" y="5565775"/>
            <a:ext cx="539750" cy="519113"/>
          </a:xfrm>
          <a:prstGeom prst="rect">
            <a:avLst/>
          </a:prstGeom>
          <a:noFill/>
          <a:ln w="9525">
            <a:noFill/>
            <a:miter lim="800000"/>
            <a:headEnd/>
            <a:tailEnd/>
          </a:ln>
        </p:spPr>
        <p:txBody>
          <a:bodyPr wrap="none">
            <a:spAutoFit/>
          </a:bodyPr>
          <a:lstStyle/>
          <a:p>
            <a:r>
              <a:rPr lang="zh-TW" altLang="en-US" sz="2800" b="1">
                <a:latin typeface="Times New Roman" pitchFamily="18" charset="0"/>
              </a:rPr>
              <a:t>；</a:t>
            </a:r>
          </a:p>
        </p:txBody>
      </p:sp>
      <p:sp>
        <p:nvSpPr>
          <p:cNvPr id="18467" name="Rectangle 229"/>
          <p:cNvSpPr>
            <a:spLocks noChangeArrowheads="1"/>
          </p:cNvSpPr>
          <p:nvPr/>
        </p:nvSpPr>
        <p:spPr bwMode="auto">
          <a:xfrm>
            <a:off x="5364163" y="1989138"/>
            <a:ext cx="3455987" cy="533400"/>
          </a:xfrm>
          <a:prstGeom prst="rect">
            <a:avLst/>
          </a:prstGeom>
          <a:noFill/>
          <a:ln w="9525">
            <a:noFill/>
            <a:miter lim="800000"/>
            <a:headEnd/>
            <a:tailEnd/>
          </a:ln>
        </p:spPr>
        <p:txBody>
          <a:bodyPr>
            <a:spAutoFit/>
          </a:bodyPr>
          <a:lstStyle/>
          <a:p>
            <a:pPr>
              <a:lnSpc>
                <a:spcPct val="90000"/>
              </a:lnSpc>
            </a:pPr>
            <a:r>
              <a:rPr lang="en-US" altLang="zh-TW" sz="1600" b="1">
                <a:solidFill>
                  <a:srgbClr val="FF6600"/>
                </a:solidFill>
                <a:latin typeface="新細明體" pitchFamily="18" charset="-120"/>
              </a:rPr>
              <a:t>99</a:t>
            </a:r>
            <a:r>
              <a:rPr lang="zh-TW" altLang="en-US" sz="1600" b="1">
                <a:solidFill>
                  <a:srgbClr val="FF6600"/>
                </a:solidFill>
                <a:latin typeface="新細明體" pitchFamily="18" charset="-120"/>
              </a:rPr>
              <a:t>學年度技職校</a:t>
            </a:r>
            <a:r>
              <a:rPr lang="zh-TW" altLang="en-US" sz="1600" b="1">
                <a:solidFill>
                  <a:srgbClr val="FF6600"/>
                </a:solidFill>
                <a:latin typeface="Times New Roman" pitchFamily="18" charset="0"/>
              </a:rPr>
              <a:t>院學生參加國際競賽得獎統計（摘自教育部技職風雲榜）</a:t>
            </a:r>
          </a:p>
        </p:txBody>
      </p:sp>
      <p:graphicFrame>
        <p:nvGraphicFramePr>
          <p:cNvPr id="86052" name="Group 36"/>
          <p:cNvGraphicFramePr>
            <a:graphicFrameLocks noGrp="1"/>
          </p:cNvGraphicFramePr>
          <p:nvPr/>
        </p:nvGraphicFramePr>
        <p:xfrm>
          <a:off x="5435600" y="2492375"/>
          <a:ext cx="3260725" cy="4072923"/>
        </p:xfrm>
        <a:graphic>
          <a:graphicData uri="http://schemas.openxmlformats.org/drawingml/2006/table">
            <a:tbl>
              <a:tblPr/>
              <a:tblGrid>
                <a:gridCol w="2087563"/>
                <a:gridCol w="1173162"/>
              </a:tblGrid>
              <a:tr h="309563">
                <a:tc>
                  <a:txBody>
                    <a:bodyPr/>
                    <a:lstStyle/>
                    <a:p>
                      <a:pPr marL="0" marR="0" lvl="0" indent="0" algn="ct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競賽類別</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獲獎件數</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工業設計</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13</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68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商業設計</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17</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建築與空間設計</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6</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多媒體與遊戲設計</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8</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動畫片</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29</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資訊技術</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5</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科技研發</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16</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餐飲廚藝</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45</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美容美髮家政</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18</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創業</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6</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國際發明展</a:t>
                      </a:r>
                      <a:endParaRPr kumimoji="0" lang="zh-TW" altLang="en-US"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15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rPr>
                        <a:t>269</a:t>
                      </a:r>
                      <a:endParaRPr kumimoji="0" lang="en-US" altLang="zh-TW" sz="1500" b="1"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l"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zh-TW" altLang="en-US" sz="2000" b="0" i="0" u="none" strike="noStrike" cap="none" normalizeH="0" baseline="0" smtClean="0">
                          <a:ln>
                            <a:noFill/>
                          </a:ln>
                          <a:solidFill>
                            <a:srgbClr val="0066FF"/>
                          </a:solidFill>
                          <a:effectLst>
                            <a:outerShdw blurRad="38100" dist="38100" dir="2700000" algn="tl">
                              <a:srgbClr val="C0C0C0"/>
                            </a:outerShdw>
                          </a:effectLst>
                          <a:latin typeface="標楷體" pitchFamily="65" charset="-120"/>
                          <a:ea typeface="新細明體" pitchFamily="18" charset="-120"/>
                          <a:cs typeface="Times New Roman" pitchFamily="18" charset="0"/>
                        </a:rPr>
                        <a:t>總計</a:t>
                      </a: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90000"/>
                        </a:lnSpc>
                        <a:spcBef>
                          <a:spcPct val="0"/>
                        </a:spcBef>
                        <a:spcAft>
                          <a:spcPct val="0"/>
                        </a:spcAft>
                        <a:buClr>
                          <a:schemeClr val="accent1"/>
                        </a:buClr>
                        <a:buSzPct val="50000"/>
                        <a:buFont typeface="Wingdings 2" pitchFamily="18" charset="2"/>
                        <a:buNone/>
                        <a:tabLst>
                          <a:tab pos="1371600" algn="l"/>
                        </a:tabLst>
                      </a:pPr>
                      <a:r>
                        <a:rPr kumimoji="0" lang="en-US" altLang="zh-TW" sz="2000" b="0" i="0" u="none" strike="noStrike" cap="none" normalizeH="0" baseline="0" smtClean="0">
                          <a:ln>
                            <a:noFill/>
                          </a:ln>
                          <a:solidFill>
                            <a:srgbClr val="0066FF"/>
                          </a:solidFill>
                          <a:effectLst>
                            <a:outerShdw blurRad="38100" dist="38100" dir="2700000" algn="tl">
                              <a:srgbClr val="C0C0C0"/>
                            </a:outerShdw>
                          </a:effectLst>
                          <a:latin typeface="標楷體" pitchFamily="65" charset="-120"/>
                          <a:ea typeface="新細明體" pitchFamily="18" charset="-120"/>
                          <a:cs typeface="Times New Roman" pitchFamily="18" charset="0"/>
                        </a:rPr>
                        <a:t>432</a:t>
                      </a: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2"/>
          <p:cNvGrpSpPr>
            <a:grpSpLocks/>
          </p:cNvGrpSpPr>
          <p:nvPr/>
        </p:nvGrpSpPr>
        <p:grpSpPr bwMode="auto">
          <a:xfrm>
            <a:off x="276225" y="476250"/>
            <a:ext cx="8616950" cy="576263"/>
            <a:chOff x="1296" y="1224"/>
            <a:chExt cx="3222" cy="288"/>
          </a:xfrm>
        </p:grpSpPr>
        <p:sp>
          <p:nvSpPr>
            <p:cNvPr id="30803" name="Oval 3"/>
            <p:cNvSpPr>
              <a:spLocks noChangeArrowheads="1"/>
            </p:cNvSpPr>
            <p:nvPr/>
          </p:nvSpPr>
          <p:spPr bwMode="gray">
            <a:xfrm>
              <a:off x="1296" y="1290"/>
              <a:ext cx="144" cy="144"/>
            </a:xfrm>
            <a:prstGeom prst="ellipse">
              <a:avLst/>
            </a:prstGeom>
            <a:gradFill rotWithShape="1">
              <a:gsLst>
                <a:gs pos="0">
                  <a:srgbClr val="FFFF00"/>
                </a:gs>
                <a:gs pos="100000">
                  <a:srgbClr val="AAAA00"/>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TW" altLang="en-US" sz="2400">
                <a:latin typeface="Times New Roman" pitchFamily="18" charset="0"/>
              </a:endParaRPr>
            </a:p>
          </p:txBody>
        </p:sp>
        <p:grpSp>
          <p:nvGrpSpPr>
            <p:cNvPr id="3" name="Group 4"/>
            <p:cNvGrpSpPr>
              <a:grpSpLocks/>
            </p:cNvGrpSpPr>
            <p:nvPr/>
          </p:nvGrpSpPr>
          <p:grpSpPr bwMode="auto">
            <a:xfrm>
              <a:off x="1440" y="1224"/>
              <a:ext cx="3078" cy="288"/>
              <a:chOff x="1536" y="1470"/>
              <a:chExt cx="3078" cy="288"/>
            </a:xfrm>
          </p:grpSpPr>
          <p:sp>
            <p:nvSpPr>
              <p:cNvPr id="30805" name="Line 5"/>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TW" altLang="en-US" sz="5400">
                  <a:latin typeface="Times New Roman" pitchFamily="18" charset="0"/>
                </a:endParaRPr>
              </a:p>
            </p:txBody>
          </p:sp>
          <p:sp>
            <p:nvSpPr>
              <p:cNvPr id="200710" name="AutoShape 6"/>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extLst/>
            </p:spPr>
            <p:txBody>
              <a:bodyPr wrap="none" anchor="ctr"/>
              <a:lstStyle/>
              <a:p>
                <a:pPr>
                  <a:defRPr/>
                </a:pPr>
                <a:r>
                  <a:rPr lang="en-US" altLang="zh-TW" sz="2800" b="1">
                    <a:effectLst>
                      <a:outerShdw blurRad="38100" dist="38100" dir="2700000" algn="tl">
                        <a:srgbClr val="C0C0C0"/>
                      </a:outerShdw>
                    </a:effectLst>
                    <a:latin typeface="Times New Roman" pitchFamily="18" charset="0"/>
                  </a:rPr>
                  <a:t>100</a:t>
                </a:r>
                <a:r>
                  <a:rPr lang="zh-TW" altLang="en-US" sz="2800" b="1">
                    <a:effectLst>
                      <a:outerShdw blurRad="38100" dist="38100" dir="2700000" algn="tl">
                        <a:srgbClr val="C0C0C0"/>
                      </a:outerShdw>
                    </a:effectLst>
                    <a:latin typeface="Times New Roman" pitchFamily="18" charset="0"/>
                  </a:rPr>
                  <a:t>學年度技職學生國際競賽成果</a:t>
                </a: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11188" y="333375"/>
            <a:ext cx="7845425" cy="1143000"/>
          </a:xfrm>
        </p:spPr>
        <p:txBody>
          <a:bodyPr/>
          <a:lstStyle/>
          <a:p>
            <a:pPr eaLnBrk="1" hangingPunct="1">
              <a:defRPr/>
            </a:pPr>
            <a:r>
              <a:rPr lang="zh-TW" altLang="en-US" sz="3000" smtClean="0">
                <a:effectLst>
                  <a:outerShdw blurRad="38100" dist="38100" dir="2700000" algn="tl">
                    <a:srgbClr val="C0C0C0"/>
                  </a:outerShdw>
                </a:effectLst>
              </a:rPr>
              <a:t>大安高工洪宇庭、洪宇薇參加莫斯科阿基米德國際發明展  榮獲 金牌獎  </a:t>
            </a:r>
            <a:r>
              <a:rPr lang="en-US" altLang="zh-TW" sz="3000" smtClean="0">
                <a:effectLst>
                  <a:outerShdw blurRad="38100" dist="38100" dir="2700000" algn="tl">
                    <a:srgbClr val="C0C0C0"/>
                  </a:outerShdw>
                </a:effectLst>
              </a:rPr>
              <a:t>2011.4.21</a:t>
            </a:r>
          </a:p>
        </p:txBody>
      </p:sp>
      <p:sp>
        <p:nvSpPr>
          <p:cNvPr id="19459" name="投影片編號版面配置區 4"/>
          <p:cNvSpPr txBox="1">
            <a:spLocks noGrp="1"/>
          </p:cNvSpPr>
          <p:nvPr/>
        </p:nvSpPr>
        <p:spPr bwMode="auto">
          <a:xfrm>
            <a:off x="3276600" y="6248400"/>
            <a:ext cx="2895600" cy="457200"/>
          </a:xfrm>
          <a:prstGeom prst="rect">
            <a:avLst/>
          </a:prstGeom>
          <a:noFill/>
          <a:ln w="9525">
            <a:noFill/>
            <a:miter lim="800000"/>
            <a:headEnd/>
            <a:tailEnd/>
          </a:ln>
        </p:spPr>
        <p:txBody>
          <a:bodyPr/>
          <a:lstStyle/>
          <a:p>
            <a:pPr algn="ctr"/>
            <a:fld id="{26ECEBA3-2CAB-4DE0-BD1D-00FDC7D721D7}" type="slidenum">
              <a:rPr kumimoji="0" lang="en-US" altLang="zh-TW" sz="1000"/>
              <a:pPr algn="ctr"/>
              <a:t>15</a:t>
            </a:fld>
            <a:endParaRPr kumimoji="0" lang="en-US" altLang="zh-TW" sz="1000"/>
          </a:p>
        </p:txBody>
      </p:sp>
      <p:pic>
        <p:nvPicPr>
          <p:cNvPr id="19460" name="內容版面配置區 7" descr="IMG_2125.JPG"/>
          <p:cNvPicPr>
            <a:picLocks noGrp="1" noChangeAspect="1"/>
          </p:cNvPicPr>
          <p:nvPr>
            <p:ph idx="4294967295"/>
          </p:nvPr>
        </p:nvPicPr>
        <p:blipFill>
          <a:blip r:embed="rId3" cstate="print"/>
          <a:srcRect/>
          <a:stretch>
            <a:fillRect/>
          </a:stretch>
        </p:blipFill>
        <p:spPr>
          <a:xfrm>
            <a:off x="107950" y="1412875"/>
            <a:ext cx="4932363" cy="3071813"/>
          </a:xfrm>
        </p:spPr>
      </p:pic>
      <p:pic>
        <p:nvPicPr>
          <p:cNvPr id="19461" name="圖片 8" descr="IMG_2135.JPG"/>
          <p:cNvPicPr>
            <a:picLocks noChangeAspect="1"/>
          </p:cNvPicPr>
          <p:nvPr/>
        </p:nvPicPr>
        <p:blipFill>
          <a:blip r:embed="rId4" cstate="print"/>
          <a:srcRect/>
          <a:stretch>
            <a:fillRect/>
          </a:stretch>
        </p:blipFill>
        <p:spPr bwMode="auto">
          <a:xfrm>
            <a:off x="4067175" y="3500438"/>
            <a:ext cx="4860925" cy="324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395288" y="476250"/>
            <a:ext cx="8302625" cy="2952750"/>
          </a:xfrm>
        </p:spPr>
        <p:txBody>
          <a:bodyPr>
            <a:normAutofit fontScale="90000"/>
          </a:bodyPr>
          <a:lstStyle/>
          <a:p>
            <a:pPr algn="l" eaLnBrk="1" hangingPunct="1"/>
            <a:r>
              <a:rPr lang="zh-TW" altLang="en-US" sz="3200" smtClean="0"/>
              <a:t>青少年機器人世界盃中大放異彩，大安高工三名電機科學生網羅世界各國的零件，組成「聯合國版」的「</a:t>
            </a:r>
            <a:r>
              <a:rPr lang="en-US" altLang="zh-TW" sz="3200" smtClean="0"/>
              <a:t>Magic Creator</a:t>
            </a:r>
            <a:r>
              <a:rPr lang="zh-TW" altLang="en-US" sz="3200" smtClean="0"/>
              <a:t>」機器人，首度在二點五公斤重量級組稱冠，刷新台灣的新紀錄</a:t>
            </a:r>
            <a:r>
              <a:rPr lang="zh-TW" altLang="en-US" sz="4000" smtClean="0"/>
              <a:t> </a:t>
            </a:r>
            <a:br>
              <a:rPr lang="zh-TW" altLang="en-US" sz="4000" smtClean="0"/>
            </a:br>
            <a:r>
              <a:rPr lang="en-US" altLang="zh-TW" sz="2000" smtClean="0"/>
              <a:t>2011.9.16</a:t>
            </a:r>
          </a:p>
        </p:txBody>
      </p:sp>
      <p:pic>
        <p:nvPicPr>
          <p:cNvPr id="20483" name="Picture 4" descr="taipei10_20110916_600_156"/>
          <p:cNvPicPr>
            <a:picLocks noGrp="1" noChangeAspect="1" noChangeArrowheads="1"/>
          </p:cNvPicPr>
          <p:nvPr>
            <p:ph type="body" idx="4294967295"/>
          </p:nvPr>
        </p:nvPicPr>
        <p:blipFill>
          <a:blip r:embed="rId3" cstate="print"/>
          <a:srcRect/>
          <a:stretch>
            <a:fillRect/>
          </a:stretch>
        </p:blipFill>
        <p:spPr>
          <a:xfrm>
            <a:off x="2411413" y="2565400"/>
            <a:ext cx="5915025" cy="36274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0" y="115888"/>
            <a:ext cx="5292725" cy="3687762"/>
          </a:xfrm>
          <a:prstGeom prst="rect">
            <a:avLst/>
          </a:prstGeom>
          <a:noFill/>
          <a:ln w="9525">
            <a:noFill/>
            <a:miter lim="800000"/>
            <a:headEnd/>
            <a:tailEnd/>
          </a:ln>
        </p:spPr>
      </p:pic>
      <p:pic>
        <p:nvPicPr>
          <p:cNvPr id="21507" name="Picture 6" descr="圖傳2甲文蘊得獎作品"/>
          <p:cNvPicPr>
            <a:picLocks noChangeAspect="1" noChangeArrowheads="1"/>
          </p:cNvPicPr>
          <p:nvPr/>
        </p:nvPicPr>
        <p:blipFill>
          <a:blip r:embed="rId4" cstate="print"/>
          <a:srcRect/>
          <a:stretch>
            <a:fillRect/>
          </a:stretch>
        </p:blipFill>
        <p:spPr bwMode="auto">
          <a:xfrm>
            <a:off x="4067175" y="2997200"/>
            <a:ext cx="4643438"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1"/>
          </p:nvPr>
        </p:nvSpPr>
        <p:spPr>
          <a:xfrm>
            <a:off x="457200" y="260350"/>
            <a:ext cx="8229600" cy="5865813"/>
          </a:xfrm>
        </p:spPr>
        <p:txBody>
          <a:bodyPr/>
          <a:lstStyle/>
          <a:p>
            <a:r>
              <a:rPr lang="en-US" altLang="zh-TW" smtClean="0"/>
              <a:t>2012</a:t>
            </a:r>
            <a:r>
              <a:rPr lang="zh-TW" altLang="en-US" smtClean="0"/>
              <a:t>世界青少年跆拳道錦標賽日前從埃及傳回捷報，大安高工二年級的小將王炳順在男子第五量級冠軍戰中，以</a:t>
            </a:r>
            <a:r>
              <a:rPr lang="en-US" altLang="zh-TW" smtClean="0"/>
              <a:t>8</a:t>
            </a:r>
            <a:r>
              <a:rPr lang="zh-TW" altLang="en-US" smtClean="0"/>
              <a:t>比</a:t>
            </a:r>
            <a:r>
              <a:rPr lang="en-US" altLang="zh-TW" smtClean="0"/>
              <a:t>6</a:t>
            </a:r>
            <a:r>
              <a:rPr lang="zh-TW" altLang="en-US" smtClean="0"/>
              <a:t>逆轉踢下南韓選手高熙哲，替中華隊拿下</a:t>
            </a:r>
            <a:r>
              <a:rPr lang="en-US" altLang="zh-TW" smtClean="0"/>
              <a:t>14</a:t>
            </a:r>
            <a:r>
              <a:rPr lang="zh-TW" altLang="en-US" smtClean="0"/>
              <a:t>年來的男子首金。</a:t>
            </a:r>
            <a:br>
              <a:rPr lang="zh-TW" altLang="en-US" smtClean="0"/>
            </a:br>
            <a:r>
              <a:rPr lang="zh-TW" altLang="en-US" smtClean="0"/>
              <a:t/>
            </a:r>
            <a:br>
              <a:rPr lang="zh-TW" altLang="en-US" smtClean="0"/>
            </a:br>
            <a:endParaRPr lang="zh-TW" altLang="en-US" smtClean="0"/>
          </a:p>
        </p:txBody>
      </p:sp>
      <p:pic>
        <p:nvPicPr>
          <p:cNvPr id="20483" name="Picture 4"/>
          <p:cNvPicPr>
            <a:picLocks noChangeAspect="1" noChangeArrowheads="1"/>
          </p:cNvPicPr>
          <p:nvPr/>
        </p:nvPicPr>
        <p:blipFill>
          <a:blip r:embed="rId3" cstate="print"/>
          <a:srcRect/>
          <a:stretch>
            <a:fillRect/>
          </a:stretch>
        </p:blipFill>
        <p:spPr bwMode="auto">
          <a:xfrm>
            <a:off x="1619250" y="2852738"/>
            <a:ext cx="5727700" cy="3789362"/>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idx="4294967295"/>
          </p:nvPr>
        </p:nvSpPr>
        <p:spPr/>
        <p:txBody>
          <a:bodyPr/>
          <a:lstStyle/>
          <a:p>
            <a:pPr marL="514350" indent="-514350" algn="l" eaLnBrk="1" hangingPunct="1"/>
            <a:r>
              <a:rPr lang="zh-TW" altLang="en-US" sz="3600" smtClean="0">
                <a:latin typeface="標楷體" pitchFamily="65" charset="-120"/>
                <a:ea typeface="標楷體" pitchFamily="65" charset="-120"/>
              </a:rPr>
              <a:t>高職學生進路圖</a:t>
            </a:r>
            <a:r>
              <a:rPr lang="en-US" altLang="zh-TW" sz="2400" smtClean="0">
                <a:solidFill>
                  <a:srgbClr val="FF0000"/>
                </a:solidFill>
                <a:latin typeface="標楷體" pitchFamily="65" charset="-120"/>
                <a:ea typeface="標楷體" pitchFamily="65" charset="-120"/>
              </a:rPr>
              <a:t>(</a:t>
            </a:r>
            <a:r>
              <a:rPr lang="zh-TW" altLang="en-US" sz="2400" smtClean="0">
                <a:solidFill>
                  <a:srgbClr val="FF0000"/>
                </a:solidFill>
                <a:latin typeface="標楷體" pitchFamily="65" charset="-120"/>
                <a:ea typeface="標楷體" pitchFamily="65" charset="-120"/>
              </a:rPr>
              <a:t>手冊</a:t>
            </a:r>
            <a:r>
              <a:rPr lang="en-US" altLang="zh-TW" sz="2400" smtClean="0">
                <a:solidFill>
                  <a:srgbClr val="FF0000"/>
                </a:solidFill>
                <a:latin typeface="標楷體" pitchFamily="65" charset="-120"/>
                <a:ea typeface="標楷體" pitchFamily="65" charset="-120"/>
              </a:rPr>
              <a:t>P.38)</a:t>
            </a:r>
          </a:p>
        </p:txBody>
      </p:sp>
      <p:pic>
        <p:nvPicPr>
          <p:cNvPr id="23555" name="圖片 3" descr="38-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36588" y="1484313"/>
            <a:ext cx="7607300" cy="5233987"/>
          </a:xfrm>
          <a:prstGeom prst="rect">
            <a:avLst/>
          </a:prstGeom>
          <a:noFill/>
          <a:ln w="9525">
            <a:noFill/>
            <a:miter lim="800000"/>
            <a:headEnd/>
            <a:tailEnd/>
          </a:ln>
        </p:spPr>
      </p:pic>
      <p:sp>
        <p:nvSpPr>
          <p:cNvPr id="5" name="投影片編號版面配置區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63182A4-F132-44C2-B70A-E487A093C54A}" type="slidenum">
              <a:rPr kumimoji="0" lang="zh-TW" altLang="en-US" sz="1200">
                <a:solidFill>
                  <a:schemeClr val="tx1">
                    <a:tint val="75000"/>
                  </a:schemeClr>
                </a:solidFill>
                <a:latin typeface="+mn-lt"/>
                <a:ea typeface="+mn-ea"/>
              </a:rPr>
              <a:pPr algn="r" fontAlgn="auto">
                <a:spcBef>
                  <a:spcPts val="0"/>
                </a:spcBef>
                <a:spcAft>
                  <a:spcPts val="0"/>
                </a:spcAft>
                <a:defRPr/>
              </a:pPr>
              <a:t>19</a:t>
            </a:fld>
            <a:endParaRPr kumimoji="0" lang="zh-TW" altLang="en-US" sz="1200">
              <a:solidFill>
                <a:schemeClr val="tx1">
                  <a:tint val="75000"/>
                </a:schemeClr>
              </a:solidFill>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Text Box 2"/>
          <p:cNvSpPr txBox="1">
            <a:spLocks noChangeArrowheads="1"/>
          </p:cNvSpPr>
          <p:nvPr/>
        </p:nvSpPr>
        <p:spPr bwMode="auto">
          <a:xfrm>
            <a:off x="755650" y="1557338"/>
            <a:ext cx="8137525" cy="3276600"/>
          </a:xfrm>
          <a:prstGeom prst="rect">
            <a:avLst/>
          </a:prstGeom>
          <a:noFill/>
          <a:ln w="9525">
            <a:noFill/>
            <a:miter lim="800000"/>
            <a:headEnd/>
            <a:tailEnd/>
          </a:ln>
          <a:effectLst/>
        </p:spPr>
        <p:txBody>
          <a:bodyPr>
            <a:spAutoFit/>
          </a:bodyPr>
          <a:lstStyle/>
          <a:p>
            <a:pPr marL="450850" indent="-450850">
              <a:spcBef>
                <a:spcPct val="20000"/>
              </a:spcBef>
              <a:buClr>
                <a:srgbClr val="008080"/>
              </a:buClr>
              <a:buSzPct val="70000"/>
              <a:buFont typeface="Cambria" pitchFamily="18" charset="0"/>
              <a:buNone/>
              <a:defRPr/>
            </a:pPr>
            <a:r>
              <a:rPr lang="zh-TW" altLang="en-US" sz="3600" b="1">
                <a:solidFill>
                  <a:srgbClr val="990000"/>
                </a:solidFill>
                <a:effectLst>
                  <a:outerShdw blurRad="38100" dist="38100" dir="2700000" algn="tl">
                    <a:srgbClr val="C0C0C0"/>
                  </a:outerShdw>
                </a:effectLst>
                <a:latin typeface="Cambria" pitchFamily="18" charset="0"/>
              </a:rPr>
              <a:t>一、技職教育簡介</a:t>
            </a:r>
          </a:p>
          <a:p>
            <a:pPr marL="450850" indent="-450850">
              <a:spcBef>
                <a:spcPct val="20000"/>
              </a:spcBef>
              <a:buClr>
                <a:srgbClr val="008080"/>
              </a:buClr>
              <a:buSzPct val="70000"/>
              <a:buFont typeface="Cambria" pitchFamily="18" charset="0"/>
              <a:buNone/>
              <a:defRPr/>
            </a:pPr>
            <a:r>
              <a:rPr lang="zh-TW" altLang="en-US" sz="3600" b="1">
                <a:solidFill>
                  <a:srgbClr val="FF0000"/>
                </a:solidFill>
                <a:effectLst>
                  <a:outerShdw blurRad="38100" dist="38100" dir="2700000" algn="tl">
                    <a:srgbClr val="C0C0C0"/>
                  </a:outerShdw>
                </a:effectLst>
                <a:latin typeface="Cambria" pitchFamily="18" charset="0"/>
              </a:rPr>
              <a:t>二、多元入學管道</a:t>
            </a:r>
          </a:p>
          <a:p>
            <a:pPr marL="450850" indent="-450850">
              <a:spcBef>
                <a:spcPct val="20000"/>
              </a:spcBef>
              <a:buClr>
                <a:srgbClr val="008080"/>
              </a:buClr>
              <a:buSzPct val="70000"/>
              <a:buFont typeface="Cambria" pitchFamily="18" charset="0"/>
              <a:buNone/>
              <a:defRPr/>
            </a:pPr>
            <a:r>
              <a:rPr lang="zh-TW" altLang="en-US" sz="3600" b="1">
                <a:solidFill>
                  <a:srgbClr val="0000FF"/>
                </a:solidFill>
                <a:effectLst>
                  <a:outerShdw blurRad="38100" dist="38100" dir="2700000" algn="tl">
                    <a:srgbClr val="C0C0C0"/>
                  </a:outerShdw>
                </a:effectLst>
                <a:latin typeface="Cambria" pitchFamily="18" charset="0"/>
              </a:rPr>
              <a:t>三、</a:t>
            </a:r>
            <a:r>
              <a:rPr lang="en-US" altLang="zh-TW" sz="3600" b="1">
                <a:solidFill>
                  <a:srgbClr val="0000FF"/>
                </a:solidFill>
                <a:effectLst>
                  <a:outerShdw blurRad="38100" dist="38100" dir="2700000" algn="tl">
                    <a:srgbClr val="C0C0C0"/>
                  </a:outerShdw>
                </a:effectLst>
                <a:latin typeface="Cambria" pitchFamily="18" charset="0"/>
              </a:rPr>
              <a:t>12</a:t>
            </a:r>
            <a:r>
              <a:rPr lang="zh-TW" altLang="en-US" sz="3600" b="1">
                <a:solidFill>
                  <a:srgbClr val="0000FF"/>
                </a:solidFill>
                <a:effectLst>
                  <a:outerShdw blurRad="38100" dist="38100" dir="2700000" algn="tl">
                    <a:srgbClr val="C0C0C0"/>
                  </a:outerShdw>
                </a:effectLst>
                <a:latin typeface="Cambria" pitchFamily="18" charset="0"/>
              </a:rPr>
              <a:t>年國民基本教育</a:t>
            </a:r>
          </a:p>
          <a:p>
            <a:pPr marL="450850" indent="-450850">
              <a:spcBef>
                <a:spcPct val="20000"/>
              </a:spcBef>
              <a:buClr>
                <a:srgbClr val="008080"/>
              </a:buClr>
              <a:buSzPct val="70000"/>
              <a:buFont typeface="Cambria" pitchFamily="18" charset="0"/>
              <a:buNone/>
              <a:defRPr/>
            </a:pPr>
            <a:r>
              <a:rPr lang="zh-TW" altLang="en-US" sz="3600" b="1">
                <a:solidFill>
                  <a:srgbClr val="009900"/>
                </a:solidFill>
                <a:effectLst>
                  <a:outerShdw blurRad="38100" dist="38100" dir="2700000" algn="tl">
                    <a:srgbClr val="C0C0C0"/>
                  </a:outerShdw>
                </a:effectLst>
                <a:latin typeface="Cambria" pitchFamily="18" charset="0"/>
              </a:rPr>
              <a:t>四、升學學校類別簡介</a:t>
            </a:r>
          </a:p>
          <a:p>
            <a:pPr marL="450850" indent="-450850">
              <a:spcBef>
                <a:spcPct val="20000"/>
              </a:spcBef>
              <a:buClr>
                <a:srgbClr val="FF6600"/>
              </a:buClr>
              <a:buSzPct val="70000"/>
              <a:buFont typeface="Cambria" pitchFamily="18" charset="0"/>
              <a:buNone/>
              <a:defRPr/>
            </a:pPr>
            <a:r>
              <a:rPr lang="zh-TW" altLang="en-US" sz="3600" b="1">
                <a:solidFill>
                  <a:srgbClr val="6600FF"/>
                </a:solidFill>
                <a:effectLst>
                  <a:outerShdw blurRad="38100" dist="38100" dir="2700000" algn="tl">
                    <a:srgbClr val="C0C0C0"/>
                  </a:outerShdw>
                </a:effectLst>
                <a:latin typeface="Cambria" pitchFamily="18" charset="0"/>
              </a:rPr>
              <a:t>五、大安高工簡介</a:t>
            </a:r>
          </a:p>
        </p:txBody>
      </p:sp>
      <p:sp>
        <p:nvSpPr>
          <p:cNvPr id="8195" name="Rectangle 3"/>
          <p:cNvSpPr>
            <a:spLocks noGrp="1"/>
          </p:cNvSpPr>
          <p:nvPr>
            <p:ph type="title"/>
          </p:nvPr>
        </p:nvSpPr>
        <p:spPr>
          <a:xfrm>
            <a:off x="455613" y="274638"/>
            <a:ext cx="8229600" cy="1143000"/>
          </a:xfrm>
          <a:noFill/>
        </p:spPr>
        <p:txBody>
          <a:bodyPr/>
          <a:lstStyle/>
          <a:p>
            <a:pPr eaLnBrk="1" hangingPunct="1"/>
            <a:r>
              <a:rPr lang="zh-TW" altLang="en-US" smtClean="0"/>
              <a:t>宣導大綱</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8B631FA2-E175-4BA3-8726-E24C69C1763A}" type="slidenum">
              <a:rPr lang="en-US" altLang="zh-TW" sz="1400">
                <a:latin typeface="Times New Roman" pitchFamily="18" charset="0"/>
              </a:rPr>
              <a:pPr algn="r"/>
              <a:t>20</a:t>
            </a:fld>
            <a:endParaRPr lang="en-US" altLang="zh-TW" sz="1400">
              <a:latin typeface="Times New Roman" pitchFamily="18" charset="0"/>
            </a:endParaRPr>
          </a:p>
        </p:txBody>
      </p:sp>
      <p:sp>
        <p:nvSpPr>
          <p:cNvPr id="24579" name="投影片編號版面配置區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01FEF42-ECD6-4F23-9908-4BF936B6B97A}" type="slidenum">
              <a:rPr lang="en-US" altLang="zh-TW" sz="1400">
                <a:latin typeface="Times New Roman" pitchFamily="18" charset="0"/>
              </a:rPr>
              <a:pPr algn="r"/>
              <a:t>20</a:t>
            </a:fld>
            <a:endParaRPr lang="en-US" altLang="zh-TW" sz="1400">
              <a:latin typeface="Times New Roman" pitchFamily="18" charset="0"/>
            </a:endParaRPr>
          </a:p>
        </p:txBody>
      </p:sp>
      <p:sp>
        <p:nvSpPr>
          <p:cNvPr id="19459" name="Rectangle 2"/>
          <p:cNvSpPr>
            <a:spLocks noGrp="1" noChangeArrowheads="1"/>
          </p:cNvSpPr>
          <p:nvPr>
            <p:ph type="title" idx="4294967295"/>
          </p:nvPr>
        </p:nvSpPr>
        <p:spPr>
          <a:xfrm>
            <a:off x="606425" y="357188"/>
            <a:ext cx="5070475" cy="765175"/>
          </a:xfrm>
          <a:solidFill>
            <a:srgbClr val="FFFFCC"/>
          </a:solidFill>
        </p:spPr>
        <p:txBody>
          <a:bodyPr/>
          <a:lstStyle/>
          <a:p>
            <a:pPr eaLnBrk="1" hangingPunct="1">
              <a:defRPr/>
            </a:pPr>
            <a:r>
              <a:rPr lang="en-US" altLang="zh-TW" sz="3600" smtClean="0">
                <a:solidFill>
                  <a:srgbClr val="0000CC"/>
                </a:solidFill>
                <a:ea typeface="華康儷金黑" pitchFamily="49" charset="-120"/>
              </a:rPr>
              <a:t>   </a:t>
            </a:r>
            <a:r>
              <a:rPr lang="zh-TW" altLang="en-US" sz="3600" u="sng" smtClean="0">
                <a:solidFill>
                  <a:srgbClr val="800080"/>
                </a:solidFill>
                <a:effectLst>
                  <a:outerShdw blurRad="38100" dist="38100" dir="2700000" algn="tl">
                    <a:srgbClr val="000000"/>
                  </a:outerShdw>
                </a:effectLst>
                <a:ea typeface="華康儷金黑" pitchFamily="49" charset="-120"/>
              </a:rPr>
              <a:t>高職</a:t>
            </a:r>
            <a:r>
              <a:rPr lang="zh-TW" altLang="en-US" sz="3600" smtClean="0">
                <a:solidFill>
                  <a:srgbClr val="0000CC"/>
                </a:solidFill>
                <a:ea typeface="華康儷金黑" pitchFamily="49" charset="-120"/>
              </a:rPr>
              <a:t>群科歸屬</a:t>
            </a:r>
            <a:r>
              <a:rPr lang="zh-TW" altLang="en-US" sz="4000" smtClean="0">
                <a:solidFill>
                  <a:srgbClr val="0000CC"/>
                </a:solidFill>
                <a:ea typeface="華康儷金黑" pitchFamily="49" charset="-120"/>
              </a:rPr>
              <a:t> </a:t>
            </a:r>
            <a:r>
              <a:rPr lang="en-US" altLang="zh-TW" sz="3400" smtClean="0">
                <a:solidFill>
                  <a:srgbClr val="9900CC"/>
                </a:solidFill>
                <a:ea typeface="華康儷金黑" pitchFamily="49" charset="-120"/>
              </a:rPr>
              <a:t>(</a:t>
            </a:r>
            <a:r>
              <a:rPr lang="en-US" altLang="zh-TW" sz="3600" smtClean="0">
                <a:solidFill>
                  <a:srgbClr val="6600CC"/>
                </a:solidFill>
                <a:latin typeface="Arial Black" pitchFamily="34" charset="0"/>
                <a:ea typeface="華康儷金黑" pitchFamily="49" charset="-120"/>
              </a:rPr>
              <a:t>15</a:t>
            </a:r>
            <a:r>
              <a:rPr lang="zh-TW" altLang="en-US" sz="3400" smtClean="0">
                <a:solidFill>
                  <a:srgbClr val="9900CC"/>
                </a:solidFill>
                <a:ea typeface="華康儷金黑" pitchFamily="49" charset="-120"/>
              </a:rPr>
              <a:t>群</a:t>
            </a:r>
            <a:r>
              <a:rPr lang="en-US" altLang="zh-TW" sz="3400" smtClean="0">
                <a:solidFill>
                  <a:srgbClr val="9900CC"/>
                </a:solidFill>
                <a:ea typeface="華康儷金黑" pitchFamily="49" charset="-120"/>
              </a:rPr>
              <a:t>)</a:t>
            </a:r>
            <a:r>
              <a:rPr lang="en-US" altLang="zh-TW" smtClean="0"/>
              <a:t> </a:t>
            </a:r>
          </a:p>
        </p:txBody>
      </p:sp>
      <p:graphicFrame>
        <p:nvGraphicFramePr>
          <p:cNvPr id="19618" name="Group 162"/>
          <p:cNvGraphicFramePr>
            <a:graphicFrameLocks noGrp="1"/>
          </p:cNvGraphicFramePr>
          <p:nvPr/>
        </p:nvGraphicFramePr>
        <p:xfrm>
          <a:off x="466725" y="1484313"/>
          <a:ext cx="6049963" cy="5135563"/>
        </p:xfrm>
        <a:graphic>
          <a:graphicData uri="http://schemas.openxmlformats.org/drawingml/2006/table">
            <a:tbl>
              <a:tblPr/>
              <a:tblGrid>
                <a:gridCol w="1368425"/>
                <a:gridCol w="4681538"/>
              </a:tblGrid>
              <a:tr h="3968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000" b="1" i="0" u="none" strike="noStrike" cap="none" normalizeH="0" baseline="0" smtClean="0">
                          <a:ln>
                            <a:noFill/>
                          </a:ln>
                          <a:solidFill>
                            <a:srgbClr val="003300"/>
                          </a:solidFill>
                          <a:effectLst/>
                          <a:latin typeface="Cambria" pitchFamily="18" charset="0"/>
                          <a:ea typeface="新細明體" pitchFamily="18" charset="-120"/>
                        </a:rPr>
                        <a:t>群別</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000" b="1" i="0" u="none" strike="noStrike" cap="none" normalizeH="0" baseline="0" smtClean="0">
                          <a:ln>
                            <a:noFill/>
                          </a:ln>
                          <a:solidFill>
                            <a:srgbClr val="003300"/>
                          </a:solidFill>
                          <a:effectLst/>
                          <a:latin typeface="Cambria" pitchFamily="18" charset="0"/>
                          <a:ea typeface="新細明體" pitchFamily="18" charset="-120"/>
                        </a:rPr>
                        <a:t>科別</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機械群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機械科、模具科、製圖科等共</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10</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動力機械群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汽車科 、重機科、農業機械科等共</a:t>
                      </a:r>
                      <a:r>
                        <a:rPr kumimoji="0" lang="en-US" altLang="zh-TW" sz="1800" b="0" i="0" u="none" strike="noStrike" cap="none" normalizeH="0" baseline="0" smtClean="0">
                          <a:ln>
                            <a:noFill/>
                          </a:ln>
                          <a:solidFill>
                            <a:srgbClr val="000066"/>
                          </a:solidFill>
                          <a:effectLst/>
                          <a:latin typeface="Cambria" pitchFamily="18" charset="0"/>
                          <a:ea typeface="新細明體" pitchFamily="18" charset="-120"/>
                        </a:rPr>
                        <a:t>5</a:t>
                      </a: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電機電子群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電機科、電子科、資訊科等共</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6</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土木建築群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消防工程科、土木科、建築科等</a:t>
                      </a:r>
                      <a:r>
                        <a:rPr kumimoji="0" lang="en-US" altLang="zh-TW" sz="1800" b="0" i="0" u="none" strike="noStrike" cap="none" normalizeH="0" baseline="0" smtClean="0">
                          <a:ln>
                            <a:noFill/>
                          </a:ln>
                          <a:solidFill>
                            <a:srgbClr val="000066"/>
                          </a:solidFill>
                          <a:effectLst/>
                          <a:latin typeface="Cambria" pitchFamily="18" charset="0"/>
                          <a:ea typeface="新細明體" pitchFamily="18" charset="-120"/>
                        </a:rPr>
                        <a:t>3</a:t>
                      </a: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化工群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化工科、染整科、紡織科等</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3</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商業管理群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商業經營科、國際貿易科等共</a:t>
                      </a:r>
                      <a:r>
                        <a:rPr kumimoji="0" lang="en-US" altLang="zh-TW" sz="1800" b="0" i="0" u="none" strike="noStrike" cap="none" normalizeH="0" baseline="0" smtClean="0">
                          <a:ln>
                            <a:noFill/>
                          </a:ln>
                          <a:solidFill>
                            <a:srgbClr val="000066"/>
                          </a:solidFill>
                          <a:effectLst/>
                          <a:latin typeface="標楷體" pitchFamily="65" charset="-120"/>
                          <a:ea typeface="新細明體" pitchFamily="18" charset="-120"/>
                        </a:rPr>
                        <a:t>8</a:t>
                      </a: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科</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外語群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應用外語科</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日文</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、應用外語科</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英文</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等</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設計群</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金屬工藝科、室內空間設計科等共</a:t>
                      </a:r>
                      <a:r>
                        <a:rPr kumimoji="0" lang="en-US" altLang="zh-TW" sz="1800" b="0" i="0" u="none" strike="noStrike" cap="none" normalizeH="0" baseline="0" smtClean="0">
                          <a:ln>
                            <a:noFill/>
                          </a:ln>
                          <a:solidFill>
                            <a:srgbClr val="000066"/>
                          </a:solidFill>
                          <a:effectLst/>
                          <a:latin typeface="標楷體" pitchFamily="65" charset="-120"/>
                          <a:ea typeface="新細明體" pitchFamily="18" charset="-120"/>
                        </a:rPr>
                        <a:t>10</a:t>
                      </a: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科</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農業群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農場經營科 、畜產保健科等共</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6</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食品群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食品加工科、食品科、水產食品科等</a:t>
                      </a:r>
                      <a:r>
                        <a:rPr kumimoji="0" lang="en-US" altLang="zh-TW" sz="1800" b="0" i="0" u="none" strike="noStrike" cap="none" normalizeH="0" baseline="0" smtClean="0">
                          <a:ln>
                            <a:noFill/>
                          </a:ln>
                          <a:solidFill>
                            <a:srgbClr val="000066"/>
                          </a:solidFill>
                          <a:effectLst/>
                          <a:latin typeface="Cambria" pitchFamily="18" charset="0"/>
                          <a:ea typeface="新細明體" pitchFamily="18" charset="-120"/>
                        </a:rPr>
                        <a:t>3</a:t>
                      </a: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家政群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家政科、服裝科、美容科等共</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8</a:t>
                      </a:r>
                      <a:r>
                        <a:rPr kumimoji="0" lang="zh-TW" altLang="en-US" sz="1800" b="0" i="0" u="none" strike="noStrike" cap="none" normalizeH="0" baseline="0" smtClean="0">
                          <a:ln>
                            <a:noFill/>
                          </a:ln>
                          <a:solidFill>
                            <a:schemeClr val="tx1"/>
                          </a:solidFill>
                          <a:effectLst/>
                          <a:latin typeface="標楷體" pitchFamily="65" charset="-120"/>
                          <a:ea typeface="新細明體" pitchFamily="18" charset="-120"/>
                        </a:rPr>
                        <a:t>科</a:t>
                      </a:r>
                      <a:r>
                        <a:rPr kumimoji="0" lang="zh-TW" altLang="en-US" sz="1800" b="0" i="0" u="none" strike="noStrike" cap="none" normalizeH="0" baseline="0" smtClean="0">
                          <a:ln>
                            <a:noFill/>
                          </a:ln>
                          <a:solidFill>
                            <a:srgbClr val="FF0066"/>
                          </a:solidFill>
                          <a:effectLst/>
                          <a:latin typeface="標楷體" pitchFamily="65" charset="-120"/>
                          <a:ea typeface="新細明體" pitchFamily="18" charset="-120"/>
                        </a:rPr>
                        <a:t>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餐旅群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觀光事業科、餐飲管理科等</a:t>
                      </a:r>
                      <a:r>
                        <a:rPr kumimoji="0" lang="en-US" altLang="zh-TW" sz="1800" b="0" i="0" u="none" strike="noStrike" cap="none" normalizeH="0" baseline="0" smtClean="0">
                          <a:ln>
                            <a:noFill/>
                          </a:ln>
                          <a:solidFill>
                            <a:srgbClr val="000066"/>
                          </a:solidFill>
                          <a:effectLst/>
                          <a:latin typeface="標楷體" pitchFamily="65" charset="-120"/>
                          <a:ea typeface="新細明體" pitchFamily="18" charset="-120"/>
                        </a:rPr>
                        <a:t>2</a:t>
                      </a:r>
                      <a:r>
                        <a:rPr kumimoji="0" lang="zh-TW" altLang="en-US" sz="1800" b="0" i="0" u="none" strike="noStrike" cap="none" normalizeH="0" baseline="0" smtClean="0">
                          <a:ln>
                            <a:noFill/>
                          </a:ln>
                          <a:solidFill>
                            <a:srgbClr val="000066"/>
                          </a:solidFill>
                          <a:effectLst/>
                          <a:latin typeface="標楷體" pitchFamily="65" charset="-12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海事群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航海科、輪機科 等</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2</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11150">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水產群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漁業科、水產養殖科等</a:t>
                      </a:r>
                      <a:r>
                        <a:rPr kumimoji="0" lang="en-US" altLang="zh-TW" sz="1800" b="0" i="0" u="none" strike="noStrike" cap="none" normalizeH="0" baseline="0" smtClean="0">
                          <a:ln>
                            <a:noFill/>
                          </a:ln>
                          <a:solidFill>
                            <a:srgbClr val="000066"/>
                          </a:solidFill>
                          <a:effectLst/>
                          <a:latin typeface="Cambria" pitchFamily="18" charset="0"/>
                          <a:ea typeface="新細明體" pitchFamily="18" charset="-120"/>
                        </a:rPr>
                        <a:t>2</a:t>
                      </a:r>
                      <a:r>
                        <a:rPr kumimoji="0" lang="zh-TW" altLang="en-US" sz="1800" b="0" i="0" u="none" strike="noStrike" cap="none" normalizeH="0" baseline="0" smtClean="0">
                          <a:ln>
                            <a:noFill/>
                          </a:ln>
                          <a:solidFill>
                            <a:srgbClr val="000066"/>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2588">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藝術群 </a:t>
                      </a:r>
                    </a:p>
                  </a:txBody>
                  <a:tcPr marL="91449" marR="91449"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音樂科、舞蹈科、美術科等共</a:t>
                      </a:r>
                      <a:r>
                        <a:rPr kumimoji="0" lang="en-US" altLang="zh-TW" sz="1800" b="0" i="0" u="none" strike="noStrike" cap="none" normalizeH="0" baseline="0" smtClean="0">
                          <a:ln>
                            <a:noFill/>
                          </a:ln>
                          <a:solidFill>
                            <a:schemeClr val="tx1"/>
                          </a:solidFill>
                          <a:effectLst/>
                          <a:latin typeface="Cambria" pitchFamily="18" charset="0"/>
                          <a:ea typeface="新細明體" pitchFamily="18" charset="-120"/>
                        </a:rPr>
                        <a:t>11</a:t>
                      </a:r>
                      <a:r>
                        <a:rPr kumimoji="0" lang="zh-TW" altLang="en-US" sz="1800" b="0" i="0" u="none" strike="noStrike" cap="none" normalizeH="0" baseline="0" smtClean="0">
                          <a:ln>
                            <a:noFill/>
                          </a:ln>
                          <a:solidFill>
                            <a:schemeClr val="tx1"/>
                          </a:solidFill>
                          <a:effectLst/>
                          <a:latin typeface="Cambria" pitchFamily="18" charset="0"/>
                          <a:ea typeface="新細明體" pitchFamily="18" charset="-120"/>
                        </a:rPr>
                        <a:t>科 </a:t>
                      </a:r>
                    </a:p>
                  </a:txBody>
                  <a:tcPr marL="91449" marR="91449"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24634" name="Rectangle 86"/>
          <p:cNvSpPr>
            <a:spLocks noChangeArrowheads="1"/>
          </p:cNvSpPr>
          <p:nvPr/>
        </p:nvSpPr>
        <p:spPr bwMode="black">
          <a:xfrm>
            <a:off x="0" y="0"/>
            <a:ext cx="4248150" cy="563563"/>
          </a:xfrm>
          <a:prstGeom prst="rect">
            <a:avLst/>
          </a:prstGeom>
          <a:noFill/>
          <a:ln w="9525">
            <a:noFill/>
            <a:miter lim="800000"/>
            <a:headEnd/>
            <a:tailEnd/>
          </a:ln>
        </p:spPr>
        <p:txBody>
          <a:bodyPr anchor="ctr"/>
          <a:lstStyle/>
          <a:p>
            <a:pPr algn="ctr"/>
            <a:endParaRPr lang="zh-TW" altLang="zh-TW" sz="3400" b="1">
              <a:latin typeface="Times New Roman" pitchFamily="18" charset="0"/>
              <a:ea typeface="華康魏碑體" pitchFamily="65" charset="-120"/>
            </a:endParaRPr>
          </a:p>
        </p:txBody>
      </p:sp>
      <p:sp>
        <p:nvSpPr>
          <p:cNvPr id="19534" name="Text Box 78"/>
          <p:cNvSpPr txBox="1">
            <a:spLocks noChangeArrowheads="1"/>
          </p:cNvSpPr>
          <p:nvPr/>
        </p:nvSpPr>
        <p:spPr bwMode="auto">
          <a:xfrm>
            <a:off x="6516688" y="620713"/>
            <a:ext cx="2303462" cy="457200"/>
          </a:xfrm>
          <a:prstGeom prst="rect">
            <a:avLst/>
          </a:prstGeom>
          <a:noFill/>
          <a:ln w="9525">
            <a:noFill/>
            <a:miter lim="800000"/>
            <a:headEnd/>
            <a:tailEnd/>
          </a:ln>
          <a:effectLst>
            <a:prstShdw prst="shdw12">
              <a:schemeClr val="accent1">
                <a:gamma/>
                <a:shade val="60000"/>
                <a:invGamma/>
                <a:alpha val="50000"/>
              </a:schemeClr>
            </a:prstShdw>
          </a:effectLst>
        </p:spPr>
        <p:txBody>
          <a:bodyPr>
            <a:spAutoFit/>
          </a:bodyPr>
          <a:lstStyle/>
          <a:p>
            <a:pPr>
              <a:spcBef>
                <a:spcPct val="50000"/>
              </a:spcBef>
              <a:defRPr/>
            </a:pPr>
            <a:endParaRPr lang="zh-TW" altLang="en-US" sz="2400">
              <a:latin typeface="Times New Roman" pitchFamily="18" charset="0"/>
            </a:endParaRPr>
          </a:p>
        </p:txBody>
      </p:sp>
      <p:sp>
        <p:nvSpPr>
          <p:cNvPr id="19516" name="Rectangle 2"/>
          <p:cNvSpPr>
            <a:spLocks noChangeArrowheads="1"/>
          </p:cNvSpPr>
          <p:nvPr/>
        </p:nvSpPr>
        <p:spPr bwMode="auto">
          <a:xfrm>
            <a:off x="6754813" y="754063"/>
            <a:ext cx="2089150" cy="765175"/>
          </a:xfrm>
          <a:prstGeom prst="rect">
            <a:avLst/>
          </a:prstGeom>
          <a:solidFill>
            <a:srgbClr val="FFFFCC"/>
          </a:solidFill>
          <a:ln>
            <a:noFill/>
          </a:ln>
          <a:extLst>
            <a:ext uri="{91240B29-F687-4F45-9708-019B960494DF}"/>
          </a:extLst>
        </p:spPr>
        <p:txBody>
          <a:bodyPr anchor="ctr"/>
          <a:lstStyle/>
          <a:p>
            <a:pPr algn="ctr">
              <a:defRPr/>
            </a:pPr>
            <a:r>
              <a:rPr lang="zh-TW" altLang="en-US" sz="3600" b="1" u="sng" dirty="0">
                <a:solidFill>
                  <a:srgbClr val="800080"/>
                </a:solidFill>
                <a:effectLst>
                  <a:outerShdw blurRad="38100" dist="38100" dir="2700000" algn="tl">
                    <a:srgbClr val="000000">
                      <a:alpha val="43137"/>
                    </a:srgbClr>
                  </a:outerShdw>
                </a:effectLst>
                <a:latin typeface="+mj-lt"/>
                <a:ea typeface="華康儷金黑" pitchFamily="49" charset="-120"/>
                <a:cs typeface="+mj-cs"/>
              </a:rPr>
              <a:t>五專</a:t>
            </a:r>
            <a:endParaRPr lang="en-US" altLang="zh-TW" sz="3600" b="1" u="sng" dirty="0">
              <a:solidFill>
                <a:srgbClr val="800080"/>
              </a:solidFill>
              <a:effectLst>
                <a:outerShdw blurRad="38100" dist="38100" dir="2700000" algn="tl">
                  <a:srgbClr val="000000">
                    <a:alpha val="43137"/>
                  </a:srgbClr>
                </a:outerShdw>
              </a:effectLst>
              <a:latin typeface="+mj-lt"/>
              <a:ea typeface="華康儷金黑" pitchFamily="49" charset="-120"/>
              <a:cs typeface="+mj-cs"/>
            </a:endParaRPr>
          </a:p>
          <a:p>
            <a:pPr algn="ctr">
              <a:defRPr/>
            </a:pPr>
            <a:r>
              <a:rPr lang="zh-TW" altLang="en-US" sz="2400" b="1" dirty="0">
                <a:solidFill>
                  <a:srgbClr val="0000CC"/>
                </a:solidFill>
                <a:latin typeface="Times New Roman" pitchFamily="18" charset="0"/>
                <a:ea typeface="華康儷金黑" pitchFamily="49" charset="-120"/>
              </a:rPr>
              <a:t>主要招生科別</a:t>
            </a:r>
            <a:endParaRPr lang="en-US" altLang="zh-TW" sz="2400" b="1" dirty="0">
              <a:solidFill>
                <a:srgbClr val="FF3300"/>
              </a:solidFill>
              <a:latin typeface="Times New Roman" pitchFamily="18" charset="0"/>
              <a:ea typeface="標楷體" pitchFamily="65" charset="-120"/>
            </a:endParaRPr>
          </a:p>
        </p:txBody>
      </p:sp>
      <p:graphicFrame>
        <p:nvGraphicFramePr>
          <p:cNvPr id="19619" name="Group 163"/>
          <p:cNvGraphicFramePr>
            <a:graphicFrameLocks noGrp="1"/>
          </p:cNvGraphicFramePr>
          <p:nvPr/>
        </p:nvGraphicFramePr>
        <p:xfrm>
          <a:off x="6804025" y="1773238"/>
          <a:ext cx="1944688" cy="3020130"/>
        </p:xfrm>
        <a:graphic>
          <a:graphicData uri="http://schemas.openxmlformats.org/drawingml/2006/table">
            <a:tbl>
              <a:tblPr/>
              <a:tblGrid>
                <a:gridCol w="1944688"/>
              </a:tblGrid>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Cambria" pitchFamily="18" charset="0"/>
                          <a:ea typeface="新細明體" pitchFamily="18" charset="-120"/>
                        </a:rPr>
                        <a:t>護理</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rgbClr val="000066"/>
                          </a:solidFill>
                          <a:effectLst/>
                          <a:latin typeface="Cambria" pitchFamily="18" charset="0"/>
                          <a:ea typeface="新細明體" pitchFamily="18" charset="-120"/>
                        </a:rPr>
                        <a:t>餐旅</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Cambria" pitchFamily="18" charset="0"/>
                          <a:ea typeface="新細明體" pitchFamily="18" charset="-120"/>
                        </a:rPr>
                        <a:t>醫技衛生</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rgbClr val="000066"/>
                          </a:solidFill>
                          <a:effectLst/>
                          <a:latin typeface="Cambria" pitchFamily="18" charset="0"/>
                          <a:ea typeface="新細明體" pitchFamily="18" charset="-120"/>
                        </a:rPr>
                        <a:t>外語</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Cambria" pitchFamily="18" charset="0"/>
                          <a:ea typeface="新細明體" pitchFamily="18" charset="-120"/>
                        </a:rPr>
                        <a:t>商管</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rgbClr val="000066"/>
                          </a:solidFill>
                          <a:effectLst/>
                          <a:latin typeface="標楷體" pitchFamily="65" charset="-120"/>
                          <a:ea typeface="新細明體" pitchFamily="18" charset="-120"/>
                        </a:rPr>
                        <a:t>工程科技</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新細明體" pitchFamily="18" charset="-120"/>
                        </a:rPr>
                        <a:t>資訊</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rgbClr val="000066"/>
                          </a:solidFill>
                          <a:effectLst/>
                          <a:latin typeface="標楷體" pitchFamily="65" charset="-120"/>
                          <a:ea typeface="新細明體" pitchFamily="18" charset="-120"/>
                        </a:rPr>
                        <a:t>美容</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ctr" defTabSz="914400" rtl="0" eaLnBrk="1" fontAlgn="base" latinLnBrk="0" hangingPunct="1">
                        <a:lnSpc>
                          <a:spcPct val="8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Cambria" pitchFamily="18" charset="0"/>
                          <a:ea typeface="新細明體" pitchFamily="18" charset="-120"/>
                        </a:rPr>
                        <a:t>文創設計</a:t>
                      </a:r>
                    </a:p>
                  </a:txBody>
                  <a:tcPr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idx="4294967295"/>
          </p:nvPr>
        </p:nvSpPr>
        <p:spPr/>
        <p:txBody>
          <a:bodyPr/>
          <a:lstStyle/>
          <a:p>
            <a:pPr marL="514350" indent="-514350" algn="l" eaLnBrk="1" hangingPunct="1"/>
            <a:r>
              <a:rPr lang="zh-TW" altLang="en-US" sz="3600" smtClean="0">
                <a:latin typeface="標楷體" pitchFamily="65" charset="-120"/>
                <a:ea typeface="標楷體" pitchFamily="65" charset="-120"/>
              </a:rPr>
              <a:t>教育部重要政策</a:t>
            </a:r>
            <a:r>
              <a:rPr lang="en-US" altLang="zh-TW" sz="2400" smtClean="0">
                <a:solidFill>
                  <a:srgbClr val="FF0000"/>
                </a:solidFill>
                <a:latin typeface="標楷體" pitchFamily="65" charset="-120"/>
                <a:ea typeface="標楷體" pitchFamily="65" charset="-120"/>
              </a:rPr>
              <a:t>(</a:t>
            </a:r>
            <a:r>
              <a:rPr lang="zh-TW" altLang="en-US" sz="2400" smtClean="0">
                <a:solidFill>
                  <a:srgbClr val="FF0000"/>
                </a:solidFill>
                <a:latin typeface="標楷體" pitchFamily="65" charset="-120"/>
                <a:ea typeface="標楷體" pitchFamily="65" charset="-120"/>
              </a:rPr>
              <a:t>手冊</a:t>
            </a:r>
            <a:r>
              <a:rPr lang="en-US" altLang="zh-TW" sz="2400" smtClean="0">
                <a:solidFill>
                  <a:srgbClr val="FF0000"/>
                </a:solidFill>
                <a:latin typeface="標楷體" pitchFamily="65" charset="-120"/>
                <a:ea typeface="標楷體" pitchFamily="65" charset="-120"/>
              </a:rPr>
              <a:t>P.54~58)</a:t>
            </a:r>
          </a:p>
        </p:txBody>
      </p:sp>
      <p:sp>
        <p:nvSpPr>
          <p:cNvPr id="25603" name="內容版面配置區 2"/>
          <p:cNvSpPr>
            <a:spLocks noGrp="1"/>
          </p:cNvSpPr>
          <p:nvPr>
            <p:ph idx="4294967295"/>
          </p:nvPr>
        </p:nvSpPr>
        <p:spPr>
          <a:xfrm>
            <a:off x="468313" y="1268413"/>
            <a:ext cx="8351837" cy="5256212"/>
          </a:xfrm>
        </p:spPr>
        <p:txBody>
          <a:bodyPr/>
          <a:lstStyle/>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1.</a:t>
            </a:r>
            <a:r>
              <a:rPr lang="zh-TW" altLang="en-US" sz="2400" smtClean="0">
                <a:solidFill>
                  <a:srgbClr val="D60093"/>
                </a:solidFill>
                <a:latin typeface="標楷體" pitchFamily="65" charset="-120"/>
                <a:ea typeface="標楷體" pitchFamily="65" charset="-120"/>
              </a:rPr>
              <a:t>高中高職及五專免試入學實施方案</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2.</a:t>
            </a:r>
            <a:r>
              <a:rPr lang="zh-TW" altLang="en-US" sz="2400" smtClean="0">
                <a:solidFill>
                  <a:srgbClr val="D60093"/>
                </a:solidFill>
                <a:latin typeface="標楷體" pitchFamily="65" charset="-120"/>
                <a:ea typeface="標楷體" pitchFamily="65" charset="-120"/>
              </a:rPr>
              <a:t>教育扶弱、圓夢助學</a:t>
            </a:r>
            <a:endParaRPr lang="en-US" altLang="zh-TW" sz="2400" smtClean="0">
              <a:solidFill>
                <a:srgbClr val="D60093"/>
              </a:solidFill>
              <a:latin typeface="標楷體" pitchFamily="65" charset="-120"/>
              <a:ea typeface="標楷體" pitchFamily="65" charset="-120"/>
            </a:endParaRPr>
          </a:p>
          <a:p>
            <a:pPr lvl="1" eaLnBrk="1" hangingPunct="1">
              <a:buFont typeface="Wingdings 2" pitchFamily="18" charset="2"/>
              <a:buNone/>
            </a:pPr>
            <a:r>
              <a:rPr lang="en-US" altLang="zh-TW" sz="2000" smtClean="0">
                <a:latin typeface="標楷體" pitchFamily="65" charset="-120"/>
                <a:ea typeface="標楷體" pitchFamily="65" charset="-120"/>
              </a:rPr>
              <a:t>(1)</a:t>
            </a:r>
            <a:r>
              <a:rPr lang="zh-TW" altLang="en-US" sz="2000" smtClean="0">
                <a:latin typeface="標楷體" pitchFamily="65" charset="-120"/>
                <a:ea typeface="標楷體" pitchFamily="65" charset="-120"/>
              </a:rPr>
              <a:t>現行高職免學費措施</a:t>
            </a:r>
            <a:endParaRPr lang="en-US" altLang="zh-TW" sz="2000" smtClean="0">
              <a:latin typeface="標楷體" pitchFamily="65" charset="-120"/>
              <a:ea typeface="標楷體" pitchFamily="65" charset="-120"/>
            </a:endParaRPr>
          </a:p>
          <a:p>
            <a:pPr lvl="1" eaLnBrk="1" hangingPunct="1">
              <a:buFont typeface="Wingdings 2" pitchFamily="18" charset="2"/>
              <a:buNone/>
            </a:pPr>
            <a:r>
              <a:rPr lang="en-US" altLang="zh-TW" sz="2000" smtClean="0">
                <a:latin typeface="標楷體" pitchFamily="65" charset="-120"/>
                <a:ea typeface="標楷體" pitchFamily="65" charset="-120"/>
              </a:rPr>
              <a:t>(2)</a:t>
            </a:r>
            <a:r>
              <a:rPr lang="zh-TW" altLang="en-US" sz="2000" smtClean="0">
                <a:latin typeface="標楷體" pitchFamily="65" charset="-120"/>
                <a:ea typeface="標楷體" pitchFamily="65" charset="-120"/>
              </a:rPr>
              <a:t>高職免學費（含五專前三年）、齊一公私立高中學費</a:t>
            </a:r>
            <a:endParaRPr lang="en-US" altLang="zh-TW" sz="2000" smtClean="0">
              <a:latin typeface="標楷體" pitchFamily="65" charset="-120"/>
              <a:ea typeface="標楷體" pitchFamily="65" charset="-120"/>
            </a:endParaRPr>
          </a:p>
          <a:p>
            <a:pPr lvl="1" eaLnBrk="1" hangingPunct="1">
              <a:buFont typeface="Wingdings 2" pitchFamily="18" charset="2"/>
              <a:buNone/>
            </a:pPr>
            <a:r>
              <a:rPr lang="en-US" altLang="zh-TW" sz="2000" smtClean="0">
                <a:latin typeface="標楷體" pitchFamily="65" charset="-120"/>
                <a:ea typeface="標楷體" pitchFamily="65" charset="-120"/>
              </a:rPr>
              <a:t>(3)</a:t>
            </a:r>
            <a:r>
              <a:rPr lang="zh-TW" altLang="en-US" sz="2000" smtClean="0">
                <a:latin typeface="標楷體" pitchFamily="65" charset="-120"/>
                <a:ea typeface="標楷體" pitchFamily="65" charset="-120"/>
              </a:rPr>
              <a:t>五專後</a:t>
            </a:r>
            <a:r>
              <a:rPr lang="en-US" altLang="zh-TW" sz="2000" smtClean="0">
                <a:latin typeface="標楷體" pitchFamily="65" charset="-120"/>
                <a:ea typeface="標楷體" pitchFamily="65" charset="-120"/>
              </a:rPr>
              <a:t>2</a:t>
            </a:r>
            <a:r>
              <a:rPr lang="zh-TW" altLang="en-US" sz="2000" smtClean="0">
                <a:latin typeface="標楷體" pitchFamily="65" charset="-120"/>
                <a:ea typeface="標楷體" pitchFamily="65" charset="-120"/>
              </a:rPr>
              <a:t>年弱勢學生助學計畫</a:t>
            </a:r>
            <a:endParaRPr lang="en-US" altLang="zh-TW" sz="2000" smtClean="0">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3.</a:t>
            </a:r>
            <a:r>
              <a:rPr lang="zh-TW" altLang="en-US" sz="2400" smtClean="0">
                <a:solidFill>
                  <a:srgbClr val="D60093"/>
                </a:solidFill>
                <a:latin typeface="標楷體" pitchFamily="65" charset="-120"/>
                <a:ea typeface="標楷體" pitchFamily="65" charset="-120"/>
              </a:rPr>
              <a:t>高中職優質化輔助方案－人人讀好學校</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4.</a:t>
            </a:r>
            <a:r>
              <a:rPr lang="zh-TW" altLang="en-US" sz="2400" smtClean="0">
                <a:solidFill>
                  <a:srgbClr val="D60093"/>
                </a:solidFill>
                <a:latin typeface="標楷體" pitchFamily="65" charset="-120"/>
                <a:ea typeface="標楷體" pitchFamily="65" charset="-120"/>
              </a:rPr>
              <a:t>高中職適性學習社區教育資源均質化實施方案</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5.</a:t>
            </a:r>
            <a:r>
              <a:rPr lang="zh-TW" altLang="en-US" sz="2400" smtClean="0">
                <a:solidFill>
                  <a:srgbClr val="D60093"/>
                </a:solidFill>
                <a:latin typeface="標楷體" pitchFamily="65" charset="-120"/>
                <a:ea typeface="標楷體" pitchFamily="65" charset="-120"/>
              </a:rPr>
              <a:t>產學攜手合作計畫</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6.</a:t>
            </a:r>
            <a:r>
              <a:rPr lang="zh-TW" altLang="en-US" sz="2400" smtClean="0">
                <a:solidFill>
                  <a:srgbClr val="D60093"/>
                </a:solidFill>
                <a:latin typeface="標楷體" pitchFamily="65" charset="-120"/>
                <a:ea typeface="標楷體" pitchFamily="65" charset="-120"/>
              </a:rPr>
              <a:t>實用技能學程</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7.</a:t>
            </a:r>
            <a:r>
              <a:rPr lang="zh-TW" altLang="en-US" sz="2400" smtClean="0">
                <a:solidFill>
                  <a:srgbClr val="D60093"/>
                </a:solidFill>
                <a:latin typeface="標楷體" pitchFamily="65" charset="-120"/>
                <a:ea typeface="標楷體" pitchFamily="65" charset="-120"/>
              </a:rPr>
              <a:t>建教合作教育班</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8.</a:t>
            </a:r>
            <a:r>
              <a:rPr lang="zh-TW" altLang="en-US" sz="2400" smtClean="0">
                <a:solidFill>
                  <a:srgbClr val="D60093"/>
                </a:solidFill>
                <a:latin typeface="標楷體" pitchFamily="65" charset="-120"/>
                <a:ea typeface="標楷體" pitchFamily="65" charset="-120"/>
              </a:rPr>
              <a:t>產業特殊需求類科高級中等學校免試入學</a:t>
            </a:r>
            <a:endParaRPr lang="en-US" altLang="zh-TW" sz="2400" smtClean="0">
              <a:solidFill>
                <a:srgbClr val="D60093"/>
              </a:solidFill>
              <a:latin typeface="標楷體" pitchFamily="65" charset="-120"/>
              <a:ea typeface="標楷體" pitchFamily="65" charset="-120"/>
            </a:endParaRPr>
          </a:p>
          <a:p>
            <a:pPr eaLnBrk="1" hangingPunct="1">
              <a:buFont typeface="Wingdings 2" pitchFamily="18" charset="2"/>
              <a:buNone/>
            </a:pPr>
            <a:r>
              <a:rPr lang="en-US" altLang="zh-TW" sz="2400" smtClean="0">
                <a:solidFill>
                  <a:srgbClr val="D60093"/>
                </a:solidFill>
                <a:latin typeface="標楷體" pitchFamily="65" charset="-120"/>
                <a:ea typeface="標楷體" pitchFamily="65" charset="-120"/>
              </a:rPr>
              <a:t>9.</a:t>
            </a:r>
            <a:r>
              <a:rPr lang="zh-TW" altLang="en-US" sz="2400" smtClean="0">
                <a:solidFill>
                  <a:srgbClr val="D60093"/>
                </a:solidFill>
                <a:latin typeface="標楷體" pitchFamily="65" charset="-120"/>
                <a:ea typeface="標楷體" pitchFamily="65" charset="-120"/>
              </a:rPr>
              <a:t>五專菁英班紮實人力實施計畫方案</a:t>
            </a:r>
            <a:endParaRPr lang="en-US" altLang="zh-TW" sz="2400" smtClean="0">
              <a:solidFill>
                <a:srgbClr val="D60093"/>
              </a:solidFill>
              <a:latin typeface="標楷體" pitchFamily="65" charset="-120"/>
              <a:ea typeface="標楷體" pitchFamily="65" charset="-120"/>
            </a:endParaRP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091899-4896-43B6-8B36-2CF6194F4A69}" type="slidenum">
              <a:rPr kumimoji="0" lang="zh-TW" altLang="en-US" sz="1200">
                <a:solidFill>
                  <a:schemeClr val="tx1">
                    <a:tint val="75000"/>
                  </a:schemeClr>
                </a:solidFill>
                <a:latin typeface="+mn-lt"/>
                <a:ea typeface="+mn-ea"/>
              </a:rPr>
              <a:pPr algn="r" fontAlgn="auto">
                <a:spcBef>
                  <a:spcPts val="0"/>
                </a:spcBef>
                <a:spcAft>
                  <a:spcPts val="0"/>
                </a:spcAft>
                <a:defRPr/>
              </a:pPr>
              <a:t>21</a:t>
            </a:fld>
            <a:endParaRPr kumimoji="0" lang="zh-TW" altLang="en-US" sz="1200">
              <a:solidFill>
                <a:schemeClr val="tx1">
                  <a:tint val="75000"/>
                </a:schemeClr>
              </a:solidFill>
              <a:latin typeface="+mn-lt"/>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zh-TW" sz="4000" smtClean="0"/>
              <a:t>【</a:t>
            </a:r>
            <a:r>
              <a:rPr lang="zh-TW" altLang="en-US" sz="4000" smtClean="0"/>
              <a:t>全國高中職五專學校資訊網</a:t>
            </a:r>
            <a:r>
              <a:rPr lang="en-US" altLang="zh-TW" sz="4000" smtClean="0"/>
              <a:t>】</a:t>
            </a:r>
          </a:p>
        </p:txBody>
      </p:sp>
      <p:sp>
        <p:nvSpPr>
          <p:cNvPr id="26627" name="Rectangle 3"/>
          <p:cNvSpPr>
            <a:spLocks noGrp="1" noChangeArrowheads="1"/>
          </p:cNvSpPr>
          <p:nvPr>
            <p:ph type="body" idx="4294967295"/>
          </p:nvPr>
        </p:nvSpPr>
        <p:spPr>
          <a:xfrm>
            <a:off x="468313" y="1125538"/>
            <a:ext cx="8207375" cy="2232025"/>
          </a:xfrm>
        </p:spPr>
        <p:txBody>
          <a:bodyPr/>
          <a:lstStyle/>
          <a:p>
            <a:pPr eaLnBrk="1" hangingPunct="1"/>
            <a:r>
              <a:rPr lang="zh-TW" altLang="en-US" smtClean="0"/>
              <a:t>網址：</a:t>
            </a:r>
            <a:br>
              <a:rPr lang="zh-TW" altLang="en-US" smtClean="0"/>
            </a:br>
            <a:r>
              <a:rPr lang="en-US" altLang="zh-TW" smtClean="0">
                <a:solidFill>
                  <a:srgbClr val="CC3300"/>
                </a:solidFill>
                <a:hlinkClick r:id="rId3"/>
              </a:rPr>
              <a:t>http://me.moe.edu.tw/junior/search</a:t>
            </a:r>
            <a:endParaRPr lang="en-US" altLang="zh-TW" smtClean="0">
              <a:solidFill>
                <a:srgbClr val="CC3300"/>
              </a:solidFill>
            </a:endParaRPr>
          </a:p>
          <a:p>
            <a:pPr eaLnBrk="1" hangingPunct="1"/>
            <a:r>
              <a:rPr lang="zh-TW" altLang="en-US" smtClean="0"/>
              <a:t>去年累計點閱人氣達</a:t>
            </a:r>
            <a:r>
              <a:rPr lang="en-US" altLang="zh-TW" smtClean="0"/>
              <a:t>354,614</a:t>
            </a:r>
            <a:r>
              <a:rPr lang="zh-TW" altLang="en-US" smtClean="0"/>
              <a:t>人次。</a:t>
            </a:r>
          </a:p>
        </p:txBody>
      </p:sp>
      <p:pic>
        <p:nvPicPr>
          <p:cNvPr id="26628" name="Picture 4" descr="search_north"/>
          <p:cNvPicPr>
            <a:picLocks noChangeAspect="1" noChangeArrowheads="1"/>
          </p:cNvPicPr>
          <p:nvPr>
            <p:ph sz="half" idx="4294967295"/>
          </p:nvPr>
        </p:nvPicPr>
        <p:blipFill>
          <a:blip r:embed="rId4" cstate="print"/>
          <a:srcRect/>
          <a:stretch>
            <a:fillRect/>
          </a:stretch>
        </p:blipFill>
        <p:spPr>
          <a:xfrm>
            <a:off x="827088" y="2852738"/>
            <a:ext cx="5186362" cy="3843337"/>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p:cNvSpPr>
          <p:nvPr>
            <p:ph type="ctrTitle" idx="4294967295"/>
          </p:nvPr>
        </p:nvSpPr>
        <p:spPr>
          <a:xfrm>
            <a:off x="539750" y="333375"/>
            <a:ext cx="8062913" cy="1079500"/>
          </a:xfrm>
          <a:noFill/>
        </p:spPr>
        <p:txBody>
          <a:bodyPr/>
          <a:lstStyle/>
          <a:p>
            <a:pPr algn="l"/>
            <a:r>
              <a:rPr lang="zh-TW" altLang="en-US" sz="4000" smtClean="0">
                <a:solidFill>
                  <a:srgbClr val="0000FF"/>
                </a:solidFill>
                <a:ea typeface="標楷體" pitchFamily="65" charset="-120"/>
              </a:rPr>
              <a:t>內政部統計臺灣地區人口數</a:t>
            </a:r>
          </a:p>
        </p:txBody>
      </p:sp>
      <p:sp>
        <p:nvSpPr>
          <p:cNvPr id="1028" name="Rectangle 5"/>
          <p:cNvSpPr>
            <a:spLocks noGrp="1"/>
          </p:cNvSpPr>
          <p:nvPr>
            <p:ph type="subTitle" idx="4294967295"/>
          </p:nvPr>
        </p:nvSpPr>
        <p:spPr>
          <a:xfrm>
            <a:off x="395288" y="1412875"/>
            <a:ext cx="8208962" cy="5256213"/>
          </a:xfrm>
        </p:spPr>
        <p:txBody>
          <a:bodyPr/>
          <a:lstStyle/>
          <a:p>
            <a:pPr marL="0" indent="0">
              <a:lnSpc>
                <a:spcPct val="80000"/>
              </a:lnSpc>
              <a:buFont typeface="Wingdings 2" pitchFamily="18" charset="2"/>
              <a:buNone/>
            </a:pPr>
            <a:endParaRPr lang="zh-TW" altLang="en-US"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zh-TW" altLang="en-US"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zh-TW" altLang="en-US"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zh-TW" altLang="en-US"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r>
              <a:rPr lang="zh-TW" altLang="en-US" sz="3600" smtClean="0">
                <a:solidFill>
                  <a:srgbClr val="0000FF"/>
                </a:solidFill>
                <a:latin typeface="標楷體" pitchFamily="65" charset="-120"/>
                <a:ea typeface="標楷體" pitchFamily="65" charset="-120"/>
              </a:rPr>
              <a:t>    </a:t>
            </a:r>
          </a:p>
          <a:p>
            <a:pPr marL="0" indent="0">
              <a:lnSpc>
                <a:spcPct val="80000"/>
              </a:lnSpc>
              <a:buFont typeface="Wingdings 2" pitchFamily="18" charset="2"/>
              <a:buNone/>
            </a:pPr>
            <a:endParaRPr lang="en-US" altLang="zh-TW"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en-US" altLang="zh-TW"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en-US" altLang="zh-TW" sz="3600" smtClean="0">
              <a:solidFill>
                <a:srgbClr val="0000FF"/>
              </a:solidFill>
              <a:latin typeface="標楷體" pitchFamily="65" charset="-120"/>
              <a:ea typeface="標楷體" pitchFamily="65" charset="-120"/>
            </a:endParaRPr>
          </a:p>
          <a:p>
            <a:pPr marL="0" indent="0">
              <a:lnSpc>
                <a:spcPct val="80000"/>
              </a:lnSpc>
              <a:buFont typeface="Wingdings 2" pitchFamily="18" charset="2"/>
              <a:buNone/>
            </a:pPr>
            <a:endParaRPr lang="en-US" altLang="zh-TW" sz="3600" smtClean="0">
              <a:solidFill>
                <a:srgbClr val="0000FF"/>
              </a:solidFill>
              <a:latin typeface="標楷體" pitchFamily="65" charset="-120"/>
              <a:ea typeface="標楷體" pitchFamily="65" charset="-120"/>
            </a:endParaRPr>
          </a:p>
          <a:p>
            <a:pPr marL="0" indent="0" algn="r">
              <a:lnSpc>
                <a:spcPct val="80000"/>
              </a:lnSpc>
              <a:buFont typeface="Wingdings 2" pitchFamily="18" charset="2"/>
              <a:buNone/>
            </a:pPr>
            <a:r>
              <a:rPr lang="zh-TW" altLang="en-US" sz="1800" smtClean="0">
                <a:solidFill>
                  <a:srgbClr val="0000FF"/>
                </a:solidFill>
              </a:rPr>
              <a:t>＊</a:t>
            </a:r>
            <a:r>
              <a:rPr lang="en-US" altLang="zh-TW" sz="1800" smtClean="0">
                <a:solidFill>
                  <a:srgbClr val="0000FF"/>
                </a:solidFill>
              </a:rPr>
              <a:t>99</a:t>
            </a:r>
            <a:r>
              <a:rPr lang="zh-TW" altLang="en-US" sz="1800" smtClean="0">
                <a:solidFill>
                  <a:srgbClr val="0000FF"/>
                </a:solidFill>
                <a:ea typeface="標楷體" pitchFamily="65" charset="-120"/>
              </a:rPr>
              <a:t>學年度高級中等學校一年級學生數</a:t>
            </a:r>
            <a:r>
              <a:rPr lang="en-US" altLang="zh-TW" sz="1800" smtClean="0">
                <a:solidFill>
                  <a:srgbClr val="0000FF"/>
                </a:solidFill>
              </a:rPr>
              <a:t>33</a:t>
            </a:r>
            <a:r>
              <a:rPr lang="zh-TW" altLang="en-US" sz="1800" smtClean="0">
                <a:solidFill>
                  <a:srgbClr val="0000FF"/>
                </a:solidFill>
                <a:ea typeface="標楷體" pitchFamily="65" charset="-120"/>
              </a:rPr>
              <a:t>萬</a:t>
            </a:r>
            <a:r>
              <a:rPr lang="en-US" altLang="zh-TW" sz="1800" smtClean="0">
                <a:solidFill>
                  <a:srgbClr val="0000FF"/>
                </a:solidFill>
              </a:rPr>
              <a:t>3,629</a:t>
            </a:r>
            <a:r>
              <a:rPr lang="zh-TW" altLang="en-US" sz="1800" smtClean="0">
                <a:solidFill>
                  <a:srgbClr val="0000FF"/>
                </a:solidFill>
              </a:rPr>
              <a:t>人</a:t>
            </a:r>
            <a:r>
              <a:rPr lang="zh-TW" altLang="en-US" sz="1800" smtClean="0">
                <a:solidFill>
                  <a:srgbClr val="0000FF"/>
                </a:solidFill>
                <a:ea typeface="標楷體" pitchFamily="65" charset="-120"/>
              </a:rPr>
              <a:t>，資料來源</a:t>
            </a:r>
            <a:r>
              <a:rPr lang="en-US" altLang="zh-TW" sz="1800" smtClean="0">
                <a:solidFill>
                  <a:srgbClr val="0000FF"/>
                </a:solidFill>
                <a:ea typeface="標楷體" pitchFamily="65" charset="-120"/>
              </a:rPr>
              <a:t>-</a:t>
            </a:r>
            <a:r>
              <a:rPr lang="zh-TW" altLang="en-US" sz="1800" smtClean="0">
                <a:solidFill>
                  <a:srgbClr val="0000FF"/>
                </a:solidFill>
                <a:ea typeface="標楷體" pitchFamily="65" charset="-120"/>
              </a:rPr>
              <a:t>教育部</a:t>
            </a:r>
            <a:endParaRPr lang="en-US" altLang="zh-TW" sz="1800" smtClean="0">
              <a:solidFill>
                <a:srgbClr val="0000FF"/>
              </a:solidFill>
              <a:ea typeface="標楷體" pitchFamily="65" charset="-120"/>
            </a:endParaRPr>
          </a:p>
        </p:txBody>
      </p:sp>
      <p:graphicFrame>
        <p:nvGraphicFramePr>
          <p:cNvPr id="1026" name="Object 2"/>
          <p:cNvGraphicFramePr>
            <a:graphicFrameLocks noChangeAspect="1"/>
          </p:cNvGraphicFramePr>
          <p:nvPr/>
        </p:nvGraphicFramePr>
        <p:xfrm>
          <a:off x="684213" y="1628775"/>
          <a:ext cx="7200900" cy="4281488"/>
        </p:xfrm>
        <a:graphic>
          <a:graphicData uri="http://schemas.openxmlformats.org/presentationml/2006/ole">
            <p:oleObj spid="_x0000_s1026" name="工作表" r:id="rId4" imgW="5343682" imgH="4229021" progId="Excel.Sheet.8">
              <p:embed/>
            </p:oleObj>
          </a:graphicData>
        </a:graphic>
      </p:graphicFrame>
      <p:sp>
        <p:nvSpPr>
          <p:cNvPr id="1029" name="Text Box 6"/>
          <p:cNvSpPr txBox="1">
            <a:spLocks noChangeArrowheads="1"/>
          </p:cNvSpPr>
          <p:nvPr/>
        </p:nvSpPr>
        <p:spPr bwMode="auto">
          <a:xfrm>
            <a:off x="1403350" y="1557338"/>
            <a:ext cx="1081088" cy="396875"/>
          </a:xfrm>
          <a:prstGeom prst="rect">
            <a:avLst/>
          </a:prstGeom>
          <a:solidFill>
            <a:schemeClr val="hlink"/>
          </a:solidFill>
          <a:ln w="9525">
            <a:noFill/>
            <a:miter lim="800000"/>
            <a:headEnd/>
            <a:tailEnd/>
          </a:ln>
        </p:spPr>
        <p:txBody>
          <a:bodyPr>
            <a:spAutoFit/>
          </a:bodyPr>
          <a:lstStyle/>
          <a:p>
            <a:pPr>
              <a:spcBef>
                <a:spcPct val="50000"/>
              </a:spcBef>
            </a:pPr>
            <a:r>
              <a:rPr lang="en-US" altLang="zh-TW" sz="2000">
                <a:solidFill>
                  <a:srgbClr val="4B350D"/>
                </a:solidFill>
                <a:latin typeface="標楷體" pitchFamily="65" charset="-120"/>
                <a:ea typeface="標楷體" pitchFamily="65" charset="-120"/>
              </a:rPr>
              <a:t>41</a:t>
            </a:r>
            <a:r>
              <a:rPr lang="zh-TW" altLang="en-US" sz="2000">
                <a:solidFill>
                  <a:srgbClr val="4B350D"/>
                </a:solidFill>
                <a:latin typeface="標楷體" pitchFamily="65" charset="-120"/>
                <a:ea typeface="標楷體" pitchFamily="65" charset="-120"/>
              </a:rPr>
              <a:t>萬人</a:t>
            </a:r>
          </a:p>
        </p:txBody>
      </p:sp>
      <p:sp>
        <p:nvSpPr>
          <p:cNvPr id="1030" name="Line 7"/>
          <p:cNvSpPr>
            <a:spLocks noChangeShapeType="1"/>
          </p:cNvSpPr>
          <p:nvPr/>
        </p:nvSpPr>
        <p:spPr bwMode="auto">
          <a:xfrm>
            <a:off x="1476375" y="1916113"/>
            <a:ext cx="0" cy="215900"/>
          </a:xfrm>
          <a:prstGeom prst="line">
            <a:avLst/>
          </a:prstGeom>
          <a:noFill/>
          <a:ln w="9525">
            <a:solidFill>
              <a:schemeClr val="tx1"/>
            </a:solidFill>
            <a:round/>
            <a:headEnd/>
            <a:tailEnd type="triangle" w="med" len="med"/>
          </a:ln>
        </p:spPr>
        <p:txBody>
          <a:bodyPr/>
          <a:lstStyle/>
          <a:p>
            <a:endParaRPr lang="zh-TW" altLang="en-US"/>
          </a:p>
        </p:txBody>
      </p:sp>
      <p:sp>
        <p:nvSpPr>
          <p:cNvPr id="1031" name="Text Box 8"/>
          <p:cNvSpPr txBox="1">
            <a:spLocks noChangeArrowheads="1"/>
          </p:cNvSpPr>
          <p:nvPr/>
        </p:nvSpPr>
        <p:spPr bwMode="auto">
          <a:xfrm>
            <a:off x="4211638" y="2060575"/>
            <a:ext cx="1008062" cy="396875"/>
          </a:xfrm>
          <a:prstGeom prst="rect">
            <a:avLst/>
          </a:prstGeom>
          <a:solidFill>
            <a:srgbClr val="F5F3AB"/>
          </a:solidFill>
          <a:ln w="9525">
            <a:noFill/>
            <a:miter lim="800000"/>
            <a:headEnd/>
            <a:tailEnd/>
          </a:ln>
        </p:spPr>
        <p:txBody>
          <a:bodyPr>
            <a:spAutoFit/>
          </a:bodyPr>
          <a:lstStyle/>
          <a:p>
            <a:pPr>
              <a:spcBef>
                <a:spcPct val="50000"/>
              </a:spcBef>
            </a:pPr>
            <a:r>
              <a:rPr lang="en-US" altLang="zh-TW" sz="2000">
                <a:solidFill>
                  <a:srgbClr val="4B350D"/>
                </a:solidFill>
                <a:latin typeface="標楷體" pitchFamily="65" charset="-120"/>
                <a:ea typeface="標楷體" pitchFamily="65" charset="-120"/>
              </a:rPr>
              <a:t>32</a:t>
            </a:r>
            <a:r>
              <a:rPr lang="zh-TW" altLang="en-US" sz="2000">
                <a:solidFill>
                  <a:srgbClr val="4B350D"/>
                </a:solidFill>
                <a:latin typeface="標楷體" pitchFamily="65" charset="-120"/>
                <a:ea typeface="標楷體" pitchFamily="65" charset="-120"/>
              </a:rPr>
              <a:t>萬人</a:t>
            </a:r>
          </a:p>
        </p:txBody>
      </p:sp>
      <p:sp>
        <p:nvSpPr>
          <p:cNvPr id="1032" name="Text Box 10"/>
          <p:cNvSpPr txBox="1">
            <a:spLocks noChangeArrowheads="1"/>
          </p:cNvSpPr>
          <p:nvPr/>
        </p:nvSpPr>
        <p:spPr bwMode="auto">
          <a:xfrm>
            <a:off x="5076825" y="2565400"/>
            <a:ext cx="1008063" cy="396875"/>
          </a:xfrm>
          <a:prstGeom prst="rect">
            <a:avLst/>
          </a:prstGeom>
          <a:solidFill>
            <a:schemeClr val="folHlink"/>
          </a:solidFill>
          <a:ln w="9525">
            <a:noFill/>
            <a:miter lim="800000"/>
            <a:headEnd/>
            <a:tailEnd/>
          </a:ln>
        </p:spPr>
        <p:txBody>
          <a:bodyPr>
            <a:spAutoFit/>
          </a:bodyPr>
          <a:lstStyle/>
          <a:p>
            <a:pPr>
              <a:spcBef>
                <a:spcPct val="50000"/>
              </a:spcBef>
            </a:pPr>
            <a:r>
              <a:rPr lang="en-US" altLang="zh-TW" sz="2000">
                <a:solidFill>
                  <a:srgbClr val="4B350D"/>
                </a:solidFill>
                <a:latin typeface="標楷體" pitchFamily="65" charset="-120"/>
                <a:ea typeface="標楷體" pitchFamily="65" charset="-120"/>
              </a:rPr>
              <a:t>26</a:t>
            </a:r>
            <a:r>
              <a:rPr lang="zh-TW" altLang="en-US" sz="2000">
                <a:solidFill>
                  <a:srgbClr val="4B350D"/>
                </a:solidFill>
                <a:latin typeface="標楷體" pitchFamily="65" charset="-120"/>
                <a:ea typeface="標楷體" pitchFamily="65" charset="-120"/>
              </a:rPr>
              <a:t>萬人</a:t>
            </a:r>
          </a:p>
        </p:txBody>
      </p:sp>
      <p:sp>
        <p:nvSpPr>
          <p:cNvPr id="1033" name="Text Box 12"/>
          <p:cNvSpPr txBox="1">
            <a:spLocks noChangeArrowheads="1"/>
          </p:cNvSpPr>
          <p:nvPr/>
        </p:nvSpPr>
        <p:spPr bwMode="auto">
          <a:xfrm>
            <a:off x="6227763" y="3068638"/>
            <a:ext cx="1223962" cy="396875"/>
          </a:xfrm>
          <a:prstGeom prst="rect">
            <a:avLst/>
          </a:prstGeom>
          <a:solidFill>
            <a:srgbClr val="FF9966"/>
          </a:solidFill>
          <a:ln w="9525">
            <a:noFill/>
            <a:miter lim="800000"/>
            <a:headEnd/>
            <a:tailEnd/>
          </a:ln>
        </p:spPr>
        <p:txBody>
          <a:bodyPr>
            <a:spAutoFit/>
          </a:bodyPr>
          <a:lstStyle/>
          <a:p>
            <a:pPr>
              <a:spcBef>
                <a:spcPct val="50000"/>
              </a:spcBef>
            </a:pPr>
            <a:r>
              <a:rPr lang="en-US" altLang="zh-TW" sz="2000">
                <a:solidFill>
                  <a:srgbClr val="4B350D"/>
                </a:solidFill>
                <a:latin typeface="標楷體" pitchFamily="65" charset="-120"/>
                <a:ea typeface="標楷體" pitchFamily="65" charset="-120"/>
              </a:rPr>
              <a:t>19.1</a:t>
            </a:r>
            <a:r>
              <a:rPr lang="zh-TW" altLang="en-US" sz="2000">
                <a:solidFill>
                  <a:srgbClr val="4B350D"/>
                </a:solidFill>
                <a:latin typeface="標楷體" pitchFamily="65" charset="-120"/>
                <a:ea typeface="標楷體" pitchFamily="65" charset="-120"/>
              </a:rPr>
              <a:t>萬人</a:t>
            </a:r>
          </a:p>
        </p:txBody>
      </p:sp>
      <p:sp>
        <p:nvSpPr>
          <p:cNvPr id="1034" name="Text Box 14"/>
          <p:cNvSpPr txBox="1">
            <a:spLocks noChangeArrowheads="1"/>
          </p:cNvSpPr>
          <p:nvPr/>
        </p:nvSpPr>
        <p:spPr bwMode="auto">
          <a:xfrm>
            <a:off x="7524750" y="3357563"/>
            <a:ext cx="1295400" cy="396875"/>
          </a:xfrm>
          <a:prstGeom prst="rect">
            <a:avLst/>
          </a:prstGeom>
          <a:solidFill>
            <a:srgbClr val="CC3300"/>
          </a:solidFill>
          <a:ln w="9525">
            <a:noFill/>
            <a:miter lim="800000"/>
            <a:headEnd/>
            <a:tailEnd/>
          </a:ln>
        </p:spPr>
        <p:txBody>
          <a:bodyPr>
            <a:spAutoFit/>
          </a:bodyPr>
          <a:lstStyle/>
          <a:p>
            <a:pPr>
              <a:spcBef>
                <a:spcPct val="50000"/>
              </a:spcBef>
            </a:pPr>
            <a:r>
              <a:rPr lang="en-US" altLang="zh-TW" sz="2000">
                <a:solidFill>
                  <a:srgbClr val="4B350D"/>
                </a:solidFill>
                <a:latin typeface="標楷體" pitchFamily="65" charset="-120"/>
                <a:ea typeface="標楷體" pitchFamily="65" charset="-120"/>
              </a:rPr>
              <a:t>16.7</a:t>
            </a:r>
            <a:r>
              <a:rPr lang="zh-TW" altLang="en-US" sz="2000">
                <a:solidFill>
                  <a:srgbClr val="4B350D"/>
                </a:solidFill>
                <a:latin typeface="標楷體" pitchFamily="65" charset="-120"/>
                <a:ea typeface="標楷體" pitchFamily="65" charset="-120"/>
              </a:rPr>
              <a:t>萬人</a:t>
            </a:r>
          </a:p>
        </p:txBody>
      </p:sp>
      <p:sp>
        <p:nvSpPr>
          <p:cNvPr id="1035" name="Line 7"/>
          <p:cNvSpPr>
            <a:spLocks noChangeShapeType="1"/>
          </p:cNvSpPr>
          <p:nvPr/>
        </p:nvSpPr>
        <p:spPr bwMode="auto">
          <a:xfrm>
            <a:off x="4716463" y="2565400"/>
            <a:ext cx="0" cy="288925"/>
          </a:xfrm>
          <a:prstGeom prst="line">
            <a:avLst/>
          </a:prstGeom>
          <a:noFill/>
          <a:ln w="9525">
            <a:solidFill>
              <a:schemeClr val="tx1"/>
            </a:solidFill>
            <a:round/>
            <a:headEnd/>
            <a:tailEnd type="triangle" w="med" len="med"/>
          </a:ln>
        </p:spPr>
        <p:txBody>
          <a:bodyPr/>
          <a:lstStyle/>
          <a:p>
            <a:endParaRPr lang="zh-TW" altLang="en-US"/>
          </a:p>
        </p:txBody>
      </p:sp>
      <p:sp>
        <p:nvSpPr>
          <p:cNvPr id="1036" name="Line 7"/>
          <p:cNvSpPr>
            <a:spLocks noChangeShapeType="1"/>
          </p:cNvSpPr>
          <p:nvPr/>
        </p:nvSpPr>
        <p:spPr bwMode="auto">
          <a:xfrm>
            <a:off x="5508625" y="3068638"/>
            <a:ext cx="0" cy="287337"/>
          </a:xfrm>
          <a:prstGeom prst="line">
            <a:avLst/>
          </a:prstGeom>
          <a:noFill/>
          <a:ln w="9525">
            <a:solidFill>
              <a:schemeClr val="tx1"/>
            </a:solidFill>
            <a:round/>
            <a:headEnd/>
            <a:tailEnd type="triangle" w="med" len="med"/>
          </a:ln>
        </p:spPr>
        <p:txBody>
          <a:bodyPr/>
          <a:lstStyle/>
          <a:p>
            <a:endParaRPr lang="zh-TW" altLang="en-US"/>
          </a:p>
        </p:txBody>
      </p:sp>
      <p:sp>
        <p:nvSpPr>
          <p:cNvPr id="1037" name="Line 7"/>
          <p:cNvSpPr>
            <a:spLocks noChangeShapeType="1"/>
          </p:cNvSpPr>
          <p:nvPr/>
        </p:nvSpPr>
        <p:spPr bwMode="auto">
          <a:xfrm>
            <a:off x="6948488" y="3500438"/>
            <a:ext cx="0" cy="288925"/>
          </a:xfrm>
          <a:prstGeom prst="line">
            <a:avLst/>
          </a:prstGeom>
          <a:noFill/>
          <a:ln w="9525">
            <a:solidFill>
              <a:schemeClr val="tx1"/>
            </a:solidFill>
            <a:round/>
            <a:headEnd/>
            <a:tailEnd type="triangle" w="med" len="med"/>
          </a:ln>
        </p:spPr>
        <p:txBody>
          <a:bodyPr/>
          <a:lstStyle/>
          <a:p>
            <a:endParaRPr lang="zh-TW" altLang="en-US"/>
          </a:p>
        </p:txBody>
      </p:sp>
      <p:sp>
        <p:nvSpPr>
          <p:cNvPr id="1038" name="Line 7"/>
          <p:cNvSpPr>
            <a:spLocks noChangeShapeType="1"/>
          </p:cNvSpPr>
          <p:nvPr/>
        </p:nvSpPr>
        <p:spPr bwMode="auto">
          <a:xfrm flipH="1">
            <a:off x="7308850" y="3716338"/>
            <a:ext cx="287338" cy="360362"/>
          </a:xfrm>
          <a:prstGeom prst="line">
            <a:avLst/>
          </a:prstGeom>
          <a:noFill/>
          <a:ln w="9525">
            <a:solidFill>
              <a:schemeClr val="tx1"/>
            </a:solidFill>
            <a:round/>
            <a:headEnd/>
            <a:tailEnd type="triangle" w="med" len="med"/>
          </a:ln>
        </p:spPr>
        <p:txBody>
          <a:bodyPr/>
          <a:lstStyle/>
          <a:p>
            <a:endParaRPr lang="zh-TW" altLang="en-US"/>
          </a:p>
        </p:txBody>
      </p:sp>
      <p:sp>
        <p:nvSpPr>
          <p:cNvPr id="18" name="投影片編號版面配置區 17"/>
          <p:cNvSpPr txBox="1">
            <a:spLocks noGrp="1"/>
          </p:cNvSpPr>
          <p:nvPr/>
        </p:nvSpPr>
        <p:spPr>
          <a:xfrm>
            <a:off x="6553200" y="6356350"/>
            <a:ext cx="2133600" cy="365125"/>
          </a:xfrm>
          <a:prstGeom prst="rect">
            <a:avLst/>
          </a:prstGeom>
          <a:noFill/>
        </p:spPr>
        <p:txBody>
          <a:bodyPr anchor="ctr"/>
          <a:lstStyle/>
          <a:p>
            <a:pPr algn="r">
              <a:defRPr/>
            </a:pPr>
            <a:fld id="{BD66D7F7-D803-4020-A20C-4E9EE0BC8F03}" type="slidenum">
              <a:rPr lang="en-US" altLang="zh-TW" sz="1200">
                <a:solidFill>
                  <a:srgbClr val="4B350D"/>
                </a:solidFill>
                <a:latin typeface="Arial" charset="0"/>
                <a:ea typeface="+mn-ea"/>
                <a:cs typeface="Arial" charset="0"/>
              </a:rPr>
              <a:pPr algn="r">
                <a:defRPr/>
              </a:pPr>
              <a:t>3</a:t>
            </a:fld>
            <a:endParaRPr lang="en-US" altLang="zh-TW" sz="1200" dirty="0">
              <a:solidFill>
                <a:srgbClr val="4B350D"/>
              </a:solidFill>
              <a:latin typeface="Arial" charset="0"/>
              <a:ea typeface="+mn-ea"/>
              <a:cs typeface="Arial"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idx="4294967295"/>
          </p:nvPr>
        </p:nvSpPr>
        <p:spPr>
          <a:xfrm>
            <a:off x="468313" y="188913"/>
            <a:ext cx="8229600" cy="696912"/>
          </a:xfrm>
        </p:spPr>
        <p:txBody>
          <a:bodyPr anchor="b"/>
          <a:lstStyle/>
          <a:p>
            <a:pPr algn="l"/>
            <a:r>
              <a:rPr lang="zh-TW" altLang="en-US" sz="2000" smtClean="0">
                <a:solidFill>
                  <a:srgbClr val="0000FF"/>
                </a:solidFill>
                <a:latin typeface="標楷體" pitchFamily="65" charset="-120"/>
                <a:ea typeface="標楷體" pitchFamily="65" charset="-120"/>
              </a:rPr>
              <a:t>高齡化社會</a:t>
            </a:r>
            <a:r>
              <a:rPr lang="zh-TW" altLang="zh-TW" sz="2800" smtClean="0">
                <a:solidFill>
                  <a:srgbClr val="0000FF"/>
                </a:solidFill>
                <a:latin typeface="標楷體" pitchFamily="65" charset="-120"/>
                <a:ea typeface="標楷體" pitchFamily="65" charset="-120"/>
                <a:cs typeface="Times New Roman" pitchFamily="18" charset="0"/>
              </a:rPr>
              <a:t>生產年齡人口與高齡人口之比率</a:t>
            </a:r>
            <a:endParaRPr lang="zh-TW" altLang="en-US" sz="2800" smtClean="0">
              <a:solidFill>
                <a:srgbClr val="0000FF"/>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idx="4294967295"/>
          </p:nvPr>
        </p:nvGraphicFramePr>
        <p:xfrm>
          <a:off x="395288" y="836613"/>
          <a:ext cx="8288337" cy="5903595"/>
        </p:xfrm>
        <a:graphic>
          <a:graphicData uri="http://schemas.openxmlformats.org/drawingml/2006/table">
            <a:tbl>
              <a:tblPr/>
              <a:tblGrid>
                <a:gridCol w="1657350"/>
                <a:gridCol w="1439862"/>
                <a:gridCol w="1511300"/>
                <a:gridCol w="1584325"/>
                <a:gridCol w="2095500"/>
              </a:tblGrid>
              <a:tr h="395288">
                <a:tc rowSpan="2">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年次</a:t>
                      </a:r>
                      <a:endParaRPr kumimoji="0" lang="zh-TW" sz="2000" b="1" i="0" u="none" strike="noStrike" cap="none" normalizeH="0" baseline="0" smtClean="0">
                        <a:ln>
                          <a:noFill/>
                        </a:ln>
                        <a:solidFill>
                          <a:srgbClr val="FFFFFF"/>
                        </a:solidFill>
                        <a:effectLst/>
                        <a:latin typeface="Calibri" pitchFamily="34" charset="0"/>
                        <a:ea typeface="華康中黑體" pitchFamily="49"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年齡結構</a:t>
                      </a:r>
                      <a:endParaRPr kumimoji="0" lang="zh-TW" sz="2000" b="1" i="0" u="none" strike="noStrike" cap="none" normalizeH="0" baseline="0" smtClean="0">
                        <a:ln>
                          <a:noFill/>
                        </a:ln>
                        <a:solidFill>
                          <a:srgbClr val="FFFFFF"/>
                        </a:solidFill>
                        <a:effectLst/>
                        <a:latin typeface="Calibri" pitchFamily="34" charset="0"/>
                        <a:ea typeface="華康中黑體" pitchFamily="49" charset="-12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生產年齡</a:t>
                      </a:r>
                      <a:r>
                        <a:rPr kumimoji="0" lang="en-US"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
                      </a:r>
                      <a:br>
                        <a:rPr kumimoji="0" lang="en-US"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br>
                      <a:r>
                        <a:rPr kumimoji="0" lang="zh-TW"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人口與高齡人口之比</a:t>
                      </a:r>
                      <a:r>
                        <a:rPr kumimoji="0" lang="zh-TW" altLang="en-US"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        </a:t>
                      </a:r>
                      <a:r>
                        <a:rPr kumimoji="0" lang="zh-TW" sz="1600" b="1" i="0" u="none" strike="noStrike" cap="none" normalizeH="0" baseline="0" smtClean="0">
                          <a:ln>
                            <a:noFill/>
                          </a:ln>
                          <a:solidFill>
                            <a:srgbClr val="FFFFFF"/>
                          </a:solidFill>
                          <a:effectLst/>
                          <a:latin typeface="Times New Roman" pitchFamily="18" charset="0"/>
                          <a:ea typeface="華康中黑體" pitchFamily="49" charset="-120"/>
                          <a:cs typeface="Times New Roman" pitchFamily="18" charset="0"/>
                        </a:rPr>
                        <a:t>率</a:t>
                      </a:r>
                      <a:endParaRPr kumimoji="0" lang="zh-TW" sz="1600" b="1" i="0" u="none" strike="noStrike" cap="none" normalizeH="0" baseline="0" smtClean="0">
                        <a:ln>
                          <a:noFill/>
                        </a:ln>
                        <a:solidFill>
                          <a:srgbClr val="FFFFFF"/>
                        </a:solidFill>
                        <a:effectLst/>
                        <a:latin typeface="Calibri" pitchFamily="34" charset="0"/>
                        <a:ea typeface="華康中黑體" pitchFamily="49" charset="-12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527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0-14</a:t>
                      </a:r>
                      <a:r>
                        <a:rPr kumimoji="0" 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歲</a:t>
                      </a:r>
                      <a:endParaRPr kumimoji="0" lang="zh-TW" sz="2000" b="0" i="0" u="none" strike="noStrike" cap="none" normalizeH="0" baseline="0" smtClean="0">
                        <a:ln>
                          <a:noFill/>
                        </a:ln>
                        <a:solidFill>
                          <a:srgbClr val="000000"/>
                        </a:solidFill>
                        <a:effectLst/>
                        <a:latin typeface="Calibri" pitchFamily="34" charset="0"/>
                        <a:ea typeface="華康中黑體" pitchFamily="49" charset="-120"/>
                        <a:cs typeface="Times New Roman" pitchFamily="18" charset="0"/>
                      </a:endParaRPr>
                    </a:p>
                  </a:txBody>
                  <a:tcPr marL="0" marR="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15-64</a:t>
                      </a:r>
                      <a:r>
                        <a:rPr kumimoji="0" 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歲</a:t>
                      </a:r>
                      <a:endParaRPr kumimoji="0" lang="zh-TW" sz="2000" b="0" i="0" u="none" strike="noStrike" cap="none" normalizeH="0" baseline="0" smtClean="0">
                        <a:ln>
                          <a:noFill/>
                        </a:ln>
                        <a:solidFill>
                          <a:srgbClr val="000000"/>
                        </a:solidFill>
                        <a:effectLst/>
                        <a:latin typeface="Calibri" pitchFamily="34" charset="0"/>
                        <a:ea typeface="華康中黑體" pitchFamily="49"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0"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65</a:t>
                      </a:r>
                      <a:r>
                        <a:rPr kumimoji="0" lang="zh-TW" sz="2000" b="0" i="0" u="none" strike="noStrike" cap="none" normalizeH="0" baseline="0" smtClean="0">
                          <a:ln>
                            <a:noFill/>
                          </a:ln>
                          <a:solidFill>
                            <a:srgbClr val="000000"/>
                          </a:solidFill>
                          <a:effectLst/>
                          <a:latin typeface="Times New Roman" pitchFamily="18" charset="0"/>
                          <a:ea typeface="華康中黑體" pitchFamily="49" charset="-120"/>
                          <a:cs typeface="Times New Roman" pitchFamily="18" charset="0"/>
                        </a:rPr>
                        <a:t>歲以上</a:t>
                      </a:r>
                      <a:endParaRPr kumimoji="0" lang="zh-TW" sz="2000" b="0" i="0" u="none" strike="noStrike" cap="none" normalizeH="0" baseline="0" smtClean="0">
                        <a:ln>
                          <a:noFill/>
                        </a:ln>
                        <a:solidFill>
                          <a:srgbClr val="000000"/>
                        </a:solidFill>
                        <a:effectLst/>
                        <a:latin typeface="Calibri" pitchFamily="34" charset="0"/>
                        <a:ea typeface="華康中黑體" pitchFamily="49"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vMerge="1">
                  <a:txBody>
                    <a:bodyPr/>
                    <a:lstStyle/>
                    <a:p>
                      <a:endParaRPr lang="zh-TW" altLang="en-US"/>
                    </a:p>
                  </a:txBody>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1950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41.3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56.2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22.5:1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1960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44.4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53.2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22.2:1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1970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40.1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57.0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2.9</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19.7:1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1980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32.4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63.4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15.1:1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1990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27.3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66.6</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10.9:1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1993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1995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24.1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68.4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9.1:1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2000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21.3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70.2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8.3:1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2003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70.7</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7.7:1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2007</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17.5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72.1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6.9:1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2018</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14</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2020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15.5</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69.3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4.6:1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2031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14.1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63.3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22.6</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2.8:1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2041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13.0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60.2</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26.8</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2.3:1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r>
              <a:tr h="295275">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2051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13.0</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57.3</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29.8</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c>
                  <a:txBody>
                    <a:bodyPr/>
                    <a:lstStyle/>
                    <a:p>
                      <a:pPr marL="22225" marR="0" lvl="0" indent="0" algn="ctr" defTabSz="914400" rtl="0" eaLnBrk="1" fontAlgn="base" latinLnBrk="0" hangingPunct="1">
                        <a:lnSpc>
                          <a:spcPct val="100000"/>
                        </a:lnSpc>
                        <a:spcBef>
                          <a:spcPts val="125"/>
                        </a:spcBef>
                        <a:spcAft>
                          <a:spcPts val="125"/>
                        </a:spcAft>
                        <a:buClr>
                          <a:schemeClr val="accent1"/>
                        </a:buClr>
                        <a:buSzPct val="50000"/>
                        <a:buFont typeface="Wingdings 2" pitchFamily="18" charset="2"/>
                        <a:buNone/>
                        <a:tabLst/>
                      </a:pPr>
                      <a:r>
                        <a:rPr kumimoji="0" lang="en-US" alt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1.9:1</a:t>
                      </a:r>
                      <a:endParaRPr kumimoji="0" lang="zh-TW" altLang="zh-TW" sz="20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7E4"/>
                    </a:solidFill>
                  </a:tcPr>
                </a:tc>
              </a:tr>
              <a:tr h="295275">
                <a:tc gridSpan="5">
                  <a:txBody>
                    <a:bodyPr/>
                    <a:lstStyle/>
                    <a:p>
                      <a:pPr marL="571500" marR="0" lvl="0" indent="-571500" algn="just" defTabSz="914400" rtl="0" eaLnBrk="1" fontAlgn="base" latinLnBrk="0" hangingPunct="1">
                        <a:lnSpc>
                          <a:spcPct val="100000"/>
                        </a:lnSpc>
                        <a:spcBef>
                          <a:spcPts val="238"/>
                        </a:spcBef>
                        <a:spcAft>
                          <a:spcPts val="1200"/>
                        </a:spcAft>
                        <a:buClr>
                          <a:schemeClr val="accent1"/>
                        </a:buClr>
                        <a:buSzPct val="50000"/>
                        <a:buFont typeface="Wingdings 2" pitchFamily="18" charset="2"/>
                        <a:buNone/>
                        <a:tabLst/>
                      </a:pPr>
                      <a:r>
                        <a:rPr kumimoji="0" 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資料來源：本研究整理，參考孫得雄「台灣的少子高齡化」</a:t>
                      </a:r>
                      <a:r>
                        <a:rPr kumimoji="0" lang="zh-TW" alt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a:t>
                      </a:r>
                      <a:r>
                        <a:rPr kumimoji="0" 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エイジング少子、高齡社會的情報誌</a:t>
                      </a:r>
                      <a:r>
                        <a:rPr kumimoji="0" lang="en-US" alt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AGING2005</a:t>
                      </a:r>
                      <a:r>
                        <a:rPr kumimoji="0" 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年春号</a:t>
                      </a:r>
                      <a:r>
                        <a:rPr kumimoji="0" lang="zh-TW" alt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a:t>
                      </a:r>
                      <a:r>
                        <a:rPr kumimoji="0" lang="zh-TW" sz="900" b="0" i="0" u="none" strike="noStrike" cap="none" normalizeH="0" baseline="0" smtClean="0">
                          <a:ln>
                            <a:noFill/>
                          </a:ln>
                          <a:solidFill>
                            <a:srgbClr val="000000"/>
                          </a:solidFill>
                          <a:effectLst/>
                          <a:latin typeface="Times New Roman" pitchFamily="18" charset="0"/>
                          <a:ea typeface="標楷體" pitchFamily="65" charset="-120"/>
                          <a:cs typeface="Courier New" pitchFamily="49" charset="0"/>
                        </a:rPr>
                        <a:t>内閣府高齡社會対策担当編集協力與內政部主計處網站</a:t>
                      </a:r>
                      <a:endParaRPr kumimoji="0" lang="zh-TW" sz="12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F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95288" y="692150"/>
            <a:ext cx="8243887" cy="1800225"/>
          </a:xfrm>
        </p:spPr>
        <p:txBody>
          <a:bodyPr/>
          <a:lstStyle/>
          <a:p>
            <a:pPr eaLnBrk="1" hangingPunct="1"/>
            <a:r>
              <a:rPr lang="zh-TW" altLang="en-US" b="1" smtClean="0">
                <a:solidFill>
                  <a:srgbClr val="0000CC"/>
                </a:solidFill>
              </a:rPr>
              <a:t>一</a:t>
            </a:r>
            <a:r>
              <a:rPr lang="zh-TW" altLang="en-US" b="1" smtClean="0"/>
              <a:t>、</a:t>
            </a:r>
            <a:r>
              <a:rPr lang="zh-TW" altLang="en-US" b="1" smtClean="0">
                <a:solidFill>
                  <a:srgbClr val="0000CC"/>
                </a:solidFill>
              </a:rPr>
              <a:t>技職教育簡介</a:t>
            </a:r>
            <a:br>
              <a:rPr lang="zh-TW" altLang="en-US" b="1" smtClean="0">
                <a:solidFill>
                  <a:srgbClr val="0000CC"/>
                </a:solidFill>
              </a:rPr>
            </a:br>
            <a:r>
              <a:rPr lang="zh-TW" altLang="en-US" b="1" smtClean="0">
                <a:solidFill>
                  <a:srgbClr val="0000CC"/>
                </a:solidFill>
              </a:rPr>
              <a:t>教育整體進路</a:t>
            </a:r>
          </a:p>
        </p:txBody>
      </p:sp>
      <p:sp>
        <p:nvSpPr>
          <p:cNvPr id="1691651" name="Text Box 3"/>
          <p:cNvSpPr txBox="1">
            <a:spLocks noChangeArrowheads="1"/>
          </p:cNvSpPr>
          <p:nvPr/>
        </p:nvSpPr>
        <p:spPr bwMode="auto">
          <a:xfrm>
            <a:off x="582613" y="3292475"/>
            <a:ext cx="8027987" cy="641350"/>
          </a:xfrm>
          <a:prstGeom prst="rect">
            <a:avLst/>
          </a:prstGeom>
          <a:solidFill>
            <a:srgbClr val="FF0066"/>
          </a:solidFill>
          <a:ln w="9525" algn="ctr">
            <a:noFill/>
            <a:miter lim="800000"/>
            <a:headEnd/>
            <a:tailEnd/>
          </a:ln>
          <a:effectLst>
            <a:outerShdw dist="107763" dir="2700000" algn="ctr" rotWithShape="0">
              <a:schemeClr val="bg2">
                <a:alpha val="50000"/>
              </a:schemeClr>
            </a:outerShdw>
          </a:effectLst>
        </p:spPr>
        <p:txBody>
          <a:bodyPr/>
          <a:lstStyle/>
          <a:p>
            <a:pPr marL="342900" indent="-342900" algn="ctr">
              <a:spcBef>
                <a:spcPct val="50000"/>
              </a:spcBef>
              <a:defRPr/>
            </a:pPr>
            <a:r>
              <a:rPr lang="zh-TW" altLang="en-US" sz="3600">
                <a:solidFill>
                  <a:schemeClr val="bg1"/>
                </a:solidFill>
                <a:effectLst>
                  <a:outerShdw blurRad="38100" dist="38100" dir="2700000" algn="tl">
                    <a:srgbClr val="000000"/>
                  </a:outerShdw>
                </a:effectLst>
                <a:latin typeface="Cambria" pitchFamily="18" charset="0"/>
              </a:rPr>
              <a:t>第二條國道</a:t>
            </a:r>
            <a:r>
              <a:rPr lang="en-US" altLang="zh-TW" sz="3600">
                <a:solidFill>
                  <a:schemeClr val="bg1"/>
                </a:solidFill>
                <a:effectLst>
                  <a:outerShdw blurRad="38100" dist="38100" dir="2700000" algn="tl">
                    <a:srgbClr val="000000"/>
                  </a:outerShdw>
                </a:effectLst>
                <a:latin typeface="Cambria" pitchFamily="18" charset="0"/>
              </a:rPr>
              <a:t>(</a:t>
            </a:r>
            <a:r>
              <a:rPr lang="zh-TW" altLang="en-US" sz="3600">
                <a:solidFill>
                  <a:schemeClr val="bg1"/>
                </a:solidFill>
                <a:effectLst>
                  <a:outerShdw blurRad="38100" dist="38100" dir="2700000" algn="tl">
                    <a:srgbClr val="000000"/>
                  </a:outerShdw>
                </a:effectLst>
                <a:latin typeface="Cambria" pitchFamily="18" charset="0"/>
              </a:rPr>
              <a:t>技職教育</a:t>
            </a:r>
            <a:r>
              <a:rPr lang="en-US" altLang="zh-TW" sz="3600">
                <a:solidFill>
                  <a:schemeClr val="bg1"/>
                </a:solidFill>
                <a:effectLst>
                  <a:outerShdw blurRad="38100" dist="38100" dir="2700000" algn="tl">
                    <a:srgbClr val="000000"/>
                  </a:outerShdw>
                </a:effectLst>
                <a:latin typeface="Cambria" pitchFamily="18" charset="0"/>
              </a:rPr>
              <a:t>)</a:t>
            </a:r>
          </a:p>
        </p:txBody>
      </p:sp>
      <p:sp>
        <p:nvSpPr>
          <p:cNvPr id="1691652" name="Text Box 4"/>
          <p:cNvSpPr txBox="1">
            <a:spLocks noGrp="1" noChangeArrowheads="1"/>
          </p:cNvSpPr>
          <p:nvPr>
            <p:ph type="body" idx="1"/>
          </p:nvPr>
        </p:nvSpPr>
        <p:spPr>
          <a:xfrm>
            <a:off x="611188" y="2378075"/>
            <a:ext cx="7988300" cy="663575"/>
          </a:xfrm>
          <a:solidFill>
            <a:srgbClr val="6600CC"/>
          </a:solidFill>
          <a:effectLst>
            <a:outerShdw dist="107763" dir="2700000" algn="ctr" rotWithShape="0">
              <a:schemeClr val="bg2">
                <a:alpha val="50000"/>
              </a:schemeClr>
            </a:outerShdw>
          </a:effectLst>
        </p:spPr>
        <p:txBody>
          <a:bodyPr/>
          <a:lstStyle/>
          <a:p>
            <a:pPr algn="ctr" eaLnBrk="1" hangingPunct="1">
              <a:spcBef>
                <a:spcPct val="50000"/>
              </a:spcBef>
              <a:buFont typeface="Wingdings 2" pitchFamily="18" charset="2"/>
              <a:buNone/>
              <a:defRPr/>
            </a:pPr>
            <a:r>
              <a:rPr lang="zh-TW" altLang="en-US" sz="3600" b="1" smtClean="0">
                <a:solidFill>
                  <a:schemeClr val="bg1"/>
                </a:solidFill>
                <a:effectLst>
                  <a:outerShdw blurRad="38100" dist="38100" dir="2700000" algn="tl">
                    <a:srgbClr val="000000"/>
                  </a:outerShdw>
                </a:effectLst>
              </a:rPr>
              <a:t>第一條國道</a:t>
            </a:r>
            <a:r>
              <a:rPr lang="en-US" altLang="zh-TW" sz="3600" b="1" smtClean="0">
                <a:solidFill>
                  <a:schemeClr val="bg1"/>
                </a:solidFill>
                <a:effectLst>
                  <a:outerShdw blurRad="38100" dist="38100" dir="2700000" algn="tl">
                    <a:srgbClr val="000000"/>
                  </a:outerShdw>
                </a:effectLst>
              </a:rPr>
              <a:t>(</a:t>
            </a:r>
            <a:r>
              <a:rPr lang="zh-TW" altLang="en-US" sz="3600" b="1" smtClean="0">
                <a:solidFill>
                  <a:schemeClr val="bg1"/>
                </a:solidFill>
                <a:effectLst>
                  <a:outerShdw blurRad="38100" dist="38100" dir="2700000" algn="tl">
                    <a:srgbClr val="000000"/>
                  </a:outerShdw>
                </a:effectLst>
              </a:rPr>
              <a:t>普通教育</a:t>
            </a:r>
            <a:r>
              <a:rPr lang="en-US" altLang="zh-TW" sz="3600" b="1" smtClean="0">
                <a:solidFill>
                  <a:schemeClr val="bg1"/>
                </a:solidFill>
                <a:effectLst>
                  <a:outerShdw blurRad="38100" dist="38100" dir="2700000" algn="tl">
                    <a:srgbClr val="000000"/>
                  </a:outerShdw>
                </a:effectLst>
              </a:rPr>
              <a:t>)</a:t>
            </a:r>
          </a:p>
        </p:txBody>
      </p:sp>
      <p:sp>
        <p:nvSpPr>
          <p:cNvPr id="1691653" name="Text Box 5"/>
          <p:cNvSpPr txBox="1">
            <a:spLocks noChangeArrowheads="1"/>
          </p:cNvSpPr>
          <p:nvPr/>
        </p:nvSpPr>
        <p:spPr bwMode="auto">
          <a:xfrm>
            <a:off x="581025" y="4144963"/>
            <a:ext cx="8029575" cy="641350"/>
          </a:xfrm>
          <a:prstGeom prst="rect">
            <a:avLst/>
          </a:prstGeom>
          <a:solidFill>
            <a:srgbClr val="FF6600"/>
          </a:solidFill>
          <a:ln w="9525" algn="ctr">
            <a:noFill/>
            <a:miter lim="800000"/>
            <a:headEnd/>
            <a:tailEnd/>
          </a:ln>
          <a:effectLst>
            <a:outerShdw dist="107763" dir="2700000" algn="ctr" rotWithShape="0">
              <a:schemeClr val="bg2">
                <a:alpha val="50000"/>
              </a:schemeClr>
            </a:outerShdw>
          </a:effectLst>
        </p:spPr>
        <p:txBody>
          <a:bodyPr/>
          <a:lstStyle/>
          <a:p>
            <a:pPr marL="342900" indent="-342900" algn="ctr">
              <a:spcBef>
                <a:spcPct val="50000"/>
              </a:spcBef>
              <a:defRPr/>
            </a:pPr>
            <a:r>
              <a:rPr lang="zh-TW" altLang="en-US" sz="3600">
                <a:solidFill>
                  <a:schemeClr val="bg1"/>
                </a:solidFill>
                <a:effectLst>
                  <a:outerShdw blurRad="38100" dist="38100" dir="2700000" algn="tl">
                    <a:srgbClr val="000000"/>
                  </a:outerShdw>
                </a:effectLst>
                <a:latin typeface="Cambria" pitchFamily="18" charset="0"/>
              </a:rPr>
              <a:t>第三條國道</a:t>
            </a:r>
            <a:r>
              <a:rPr lang="en-US" altLang="zh-TW" sz="3600">
                <a:solidFill>
                  <a:schemeClr val="bg1"/>
                </a:solidFill>
                <a:effectLst>
                  <a:outerShdw blurRad="38100" dist="38100" dir="2700000" algn="tl">
                    <a:srgbClr val="000000"/>
                  </a:outerShdw>
                </a:effectLst>
                <a:latin typeface="Cambria" pitchFamily="18" charset="0"/>
              </a:rPr>
              <a:t>(</a:t>
            </a:r>
            <a:r>
              <a:rPr lang="zh-TW" altLang="en-US" sz="3600">
                <a:solidFill>
                  <a:schemeClr val="bg1"/>
                </a:solidFill>
                <a:effectLst>
                  <a:outerShdw blurRad="38100" dist="38100" dir="2700000" algn="tl">
                    <a:srgbClr val="000000"/>
                  </a:outerShdw>
                </a:effectLst>
                <a:latin typeface="Cambria" pitchFamily="18" charset="0"/>
              </a:rPr>
              <a:t>終身教育</a:t>
            </a:r>
            <a:r>
              <a:rPr lang="en-US" altLang="zh-TW" sz="3600">
                <a:solidFill>
                  <a:schemeClr val="bg1"/>
                </a:solidFill>
                <a:effectLst>
                  <a:outerShdw blurRad="38100" dist="38100" dir="2700000" algn="tl">
                    <a:srgbClr val="000000"/>
                  </a:outerShdw>
                </a:effectLst>
                <a:latin typeface="Cambria"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1691651"/>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16916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51" grpId="0" animBg="1"/>
      <p:bldP spid="1691651"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6"/>
          <p:cNvSpPr txBox="1">
            <a:spLocks noGrp="1" noChangeArrowheads="1"/>
          </p:cNvSpPr>
          <p:nvPr/>
        </p:nvSpPr>
        <p:spPr bwMode="auto">
          <a:xfrm>
            <a:off x="7092950" y="6237288"/>
            <a:ext cx="1905000" cy="457200"/>
          </a:xfrm>
          <a:prstGeom prst="rect">
            <a:avLst/>
          </a:prstGeom>
          <a:noFill/>
          <a:ln w="9525">
            <a:noFill/>
            <a:miter lim="800000"/>
            <a:headEnd/>
            <a:tailEnd/>
          </a:ln>
        </p:spPr>
        <p:txBody>
          <a:bodyPr/>
          <a:lstStyle/>
          <a:p>
            <a:pPr algn="r"/>
            <a:fld id="{7FFDF11B-0018-41BA-98FD-08E29A8E6AF2}" type="slidenum">
              <a:rPr lang="en-US" altLang="zh-TW" sz="1400">
                <a:latin typeface="Times New Roman" pitchFamily="18" charset="0"/>
              </a:rPr>
              <a:pPr algn="r"/>
              <a:t>6</a:t>
            </a:fld>
            <a:endParaRPr lang="en-US" altLang="zh-TW" sz="1400">
              <a:latin typeface="Times New Roman" pitchFamily="18" charset="0"/>
            </a:endParaRPr>
          </a:p>
        </p:txBody>
      </p:sp>
      <p:sp>
        <p:nvSpPr>
          <p:cNvPr id="2053" name="投影片編號版面配置區 2"/>
          <p:cNvSpPr txBox="1">
            <a:spLocks noGrp="1"/>
          </p:cNvSpPr>
          <p:nvPr/>
        </p:nvSpPr>
        <p:spPr bwMode="auto">
          <a:xfrm>
            <a:off x="7092950" y="6237288"/>
            <a:ext cx="1905000" cy="457200"/>
          </a:xfrm>
          <a:prstGeom prst="rect">
            <a:avLst/>
          </a:prstGeom>
          <a:noFill/>
          <a:ln w="9525">
            <a:noFill/>
            <a:miter lim="800000"/>
            <a:headEnd/>
            <a:tailEnd/>
          </a:ln>
        </p:spPr>
        <p:txBody>
          <a:bodyPr/>
          <a:lstStyle/>
          <a:p>
            <a:pPr algn="r"/>
            <a:fld id="{6F38C1E9-D2D7-4B29-B27A-C18F43E70EEA}" type="slidenum">
              <a:rPr lang="en-US" altLang="zh-TW" sz="1400">
                <a:latin typeface="Times New Roman" pitchFamily="18" charset="0"/>
              </a:rPr>
              <a:pPr algn="r"/>
              <a:t>6</a:t>
            </a:fld>
            <a:endParaRPr lang="en-US" altLang="zh-TW" sz="1400">
              <a:latin typeface="Times New Roman" pitchFamily="18" charset="0"/>
            </a:endParaRPr>
          </a:p>
        </p:txBody>
      </p:sp>
      <p:sp>
        <p:nvSpPr>
          <p:cNvPr id="2054" name="Rectangle 2"/>
          <p:cNvSpPr>
            <a:spLocks noChangeArrowheads="1"/>
          </p:cNvSpPr>
          <p:nvPr/>
        </p:nvSpPr>
        <p:spPr bwMode="auto">
          <a:xfrm>
            <a:off x="1116013" y="692150"/>
            <a:ext cx="5834062" cy="463550"/>
          </a:xfrm>
          <a:prstGeom prst="rect">
            <a:avLst/>
          </a:prstGeom>
          <a:noFill/>
          <a:ln w="9525">
            <a:noFill/>
            <a:miter lim="800000"/>
            <a:headEnd/>
            <a:tailEnd/>
          </a:ln>
        </p:spPr>
        <p:txBody>
          <a:bodyPr anchor="ctr"/>
          <a:lstStyle/>
          <a:p>
            <a:pPr algn="ctr"/>
            <a:r>
              <a:rPr lang="zh-TW" altLang="en-US" sz="3200" b="1">
                <a:solidFill>
                  <a:schemeClr val="accent2"/>
                </a:solidFill>
                <a:latin typeface="Times New Roman" pitchFamily="18" charset="0"/>
                <a:ea typeface="標楷體" pitchFamily="65" charset="-120"/>
              </a:rPr>
              <a:t>高中職學校及學生人數概況</a:t>
            </a:r>
          </a:p>
        </p:txBody>
      </p:sp>
      <p:graphicFrame>
        <p:nvGraphicFramePr>
          <p:cNvPr id="2050" name="Object 3"/>
          <p:cNvGraphicFramePr>
            <a:graphicFrameLocks noChangeAspect="1"/>
          </p:cNvGraphicFramePr>
          <p:nvPr/>
        </p:nvGraphicFramePr>
        <p:xfrm>
          <a:off x="176213" y="1547813"/>
          <a:ext cx="8572500" cy="5299075"/>
        </p:xfrm>
        <a:graphic>
          <a:graphicData uri="http://schemas.openxmlformats.org/presentationml/2006/ole">
            <p:oleObj spid="_x0000_s2050" name="文件" r:id="rId4" imgW="5307339" imgH="3285222" progId="Word.Document.8">
              <p:embed/>
            </p:oleObj>
          </a:graphicData>
        </a:graphic>
      </p:graphicFrame>
      <p:graphicFrame>
        <p:nvGraphicFramePr>
          <p:cNvPr id="2051" name="Object 4"/>
          <p:cNvGraphicFramePr>
            <a:graphicFrameLocks noChangeAspect="1"/>
          </p:cNvGraphicFramePr>
          <p:nvPr/>
        </p:nvGraphicFramePr>
        <p:xfrm>
          <a:off x="4100513" y="2994025"/>
          <a:ext cx="5033962" cy="3349625"/>
        </p:xfrm>
        <a:graphic>
          <a:graphicData uri="http://schemas.openxmlformats.org/presentationml/2006/ole">
            <p:oleObj spid="_x0000_s2051" name="圖表" r:id="rId5" imgW="6000786" imgH="3990968" progId="MSGraph.Chart.8">
              <p:embed followColorScheme="full"/>
            </p:oleObj>
          </a:graphicData>
        </a:graphic>
      </p:graphicFrame>
      <p:grpSp>
        <p:nvGrpSpPr>
          <p:cNvPr id="2" name="Group 5"/>
          <p:cNvGrpSpPr>
            <a:grpSpLocks/>
          </p:cNvGrpSpPr>
          <p:nvPr/>
        </p:nvGrpSpPr>
        <p:grpSpPr bwMode="auto">
          <a:xfrm>
            <a:off x="323850" y="3184525"/>
            <a:ext cx="4149725" cy="1655763"/>
            <a:chOff x="226" y="667"/>
            <a:chExt cx="3330" cy="1401"/>
          </a:xfrm>
        </p:grpSpPr>
        <p:sp>
          <p:nvSpPr>
            <p:cNvPr id="2060" name="Line 6"/>
            <p:cNvSpPr>
              <a:spLocks noChangeShapeType="1"/>
            </p:cNvSpPr>
            <p:nvPr/>
          </p:nvSpPr>
          <p:spPr bwMode="auto">
            <a:xfrm flipV="1">
              <a:off x="1543" y="854"/>
              <a:ext cx="1243" cy="196"/>
            </a:xfrm>
            <a:prstGeom prst="line">
              <a:avLst/>
            </a:prstGeom>
            <a:noFill/>
            <a:ln w="0">
              <a:solidFill>
                <a:srgbClr val="000000"/>
              </a:solidFill>
              <a:round/>
              <a:headEnd/>
              <a:tailEnd/>
            </a:ln>
          </p:spPr>
          <p:txBody>
            <a:bodyPr/>
            <a:lstStyle/>
            <a:p>
              <a:endParaRPr lang="zh-TW" altLang="en-US"/>
            </a:p>
          </p:txBody>
        </p:sp>
        <p:sp>
          <p:nvSpPr>
            <p:cNvPr id="2061" name="Line 7"/>
            <p:cNvSpPr>
              <a:spLocks noChangeShapeType="1"/>
            </p:cNvSpPr>
            <p:nvPr/>
          </p:nvSpPr>
          <p:spPr bwMode="auto">
            <a:xfrm>
              <a:off x="1543" y="1677"/>
              <a:ext cx="1138" cy="192"/>
            </a:xfrm>
            <a:prstGeom prst="line">
              <a:avLst/>
            </a:prstGeom>
            <a:noFill/>
            <a:ln w="0">
              <a:solidFill>
                <a:srgbClr val="000000"/>
              </a:solidFill>
              <a:round/>
              <a:headEnd/>
              <a:tailEnd/>
            </a:ln>
          </p:spPr>
          <p:txBody>
            <a:bodyPr/>
            <a:lstStyle/>
            <a:p>
              <a:endParaRPr lang="zh-TW" altLang="en-US"/>
            </a:p>
          </p:txBody>
        </p:sp>
        <p:sp>
          <p:nvSpPr>
            <p:cNvPr id="2062" name="Freeform 8"/>
            <p:cNvSpPr>
              <a:spLocks/>
            </p:cNvSpPr>
            <p:nvPr/>
          </p:nvSpPr>
          <p:spPr bwMode="auto">
            <a:xfrm>
              <a:off x="226" y="1262"/>
              <a:ext cx="1317" cy="806"/>
            </a:xfrm>
            <a:custGeom>
              <a:avLst/>
              <a:gdLst>
                <a:gd name="T0" fmla="*/ 0 w 163"/>
                <a:gd name="T1" fmla="*/ 0 h 99"/>
                <a:gd name="T2" fmla="*/ 0 w 163"/>
                <a:gd name="T3" fmla="*/ 2147483647 h 99"/>
                <a:gd name="T4" fmla="*/ 2147483647 w 163"/>
                <a:gd name="T5" fmla="*/ 2147483647 h 99"/>
                <a:gd name="T6" fmla="*/ 2147483647 w 163"/>
                <a:gd name="T7" fmla="*/ 2147483647 h 99"/>
                <a:gd name="T8" fmla="*/ 2147483647 w 163"/>
                <a:gd name="T9" fmla="*/ 2147483647 h 99"/>
                <a:gd name="T10" fmla="*/ 0 w 163"/>
                <a:gd name="T11" fmla="*/ 0 h 99"/>
                <a:gd name="T12" fmla="*/ 0 60000 65536"/>
                <a:gd name="T13" fmla="*/ 0 60000 65536"/>
                <a:gd name="T14" fmla="*/ 0 60000 65536"/>
                <a:gd name="T15" fmla="*/ 0 60000 65536"/>
                <a:gd name="T16" fmla="*/ 0 60000 65536"/>
                <a:gd name="T17" fmla="*/ 0 60000 65536"/>
                <a:gd name="T18" fmla="*/ 0 w 163"/>
                <a:gd name="T19" fmla="*/ 0 h 99"/>
                <a:gd name="T20" fmla="*/ 163 w 16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63" h="99">
                  <a:moveTo>
                    <a:pt x="0" y="0"/>
                  </a:moveTo>
                  <a:cubicBezTo>
                    <a:pt x="0" y="5"/>
                    <a:pt x="0" y="9"/>
                    <a:pt x="0" y="13"/>
                  </a:cubicBezTo>
                  <a:cubicBezTo>
                    <a:pt x="0" y="60"/>
                    <a:pt x="38" y="99"/>
                    <a:pt x="86" y="99"/>
                  </a:cubicBezTo>
                  <a:cubicBezTo>
                    <a:pt x="119" y="98"/>
                    <a:pt x="149" y="80"/>
                    <a:pt x="163" y="50"/>
                  </a:cubicBezTo>
                  <a:lnTo>
                    <a:pt x="86" y="13"/>
                  </a:lnTo>
                  <a:lnTo>
                    <a:pt x="0" y="0"/>
                  </a:lnTo>
                  <a:close/>
                </a:path>
              </a:pathLst>
            </a:custGeom>
            <a:solidFill>
              <a:srgbClr val="0000FF"/>
            </a:solidFill>
            <a:ln w="11113">
              <a:solidFill>
                <a:srgbClr val="000000"/>
              </a:solidFill>
              <a:prstDash val="solid"/>
              <a:round/>
              <a:headEnd/>
              <a:tailEnd/>
            </a:ln>
          </p:spPr>
          <p:txBody>
            <a:bodyPr/>
            <a:lstStyle/>
            <a:p>
              <a:endParaRPr lang="zh-TW" altLang="en-US"/>
            </a:p>
          </p:txBody>
        </p:sp>
        <p:sp>
          <p:nvSpPr>
            <p:cNvPr id="2063" name="Freeform 9"/>
            <p:cNvSpPr>
              <a:spLocks/>
            </p:cNvSpPr>
            <p:nvPr/>
          </p:nvSpPr>
          <p:spPr bwMode="auto">
            <a:xfrm>
              <a:off x="226" y="667"/>
              <a:ext cx="1308" cy="701"/>
            </a:xfrm>
            <a:custGeom>
              <a:avLst/>
              <a:gdLst>
                <a:gd name="T0" fmla="*/ 2147483647 w 162"/>
                <a:gd name="T1" fmla="*/ 2147483647 h 86"/>
                <a:gd name="T2" fmla="*/ 2147483647 w 162"/>
                <a:gd name="T3" fmla="*/ 2147483647 h 86"/>
                <a:gd name="T4" fmla="*/ 0 w 162"/>
                <a:gd name="T5" fmla="*/ 2147483647 h 86"/>
                <a:gd name="T6" fmla="*/ 2147483647 w 162"/>
                <a:gd name="T7" fmla="*/ 2147483647 h 86"/>
                <a:gd name="T8" fmla="*/ 2147483647 w 162"/>
                <a:gd name="T9" fmla="*/ 2147483647 h 86"/>
                <a:gd name="T10" fmla="*/ 0 60000 65536"/>
                <a:gd name="T11" fmla="*/ 0 60000 65536"/>
                <a:gd name="T12" fmla="*/ 0 60000 65536"/>
                <a:gd name="T13" fmla="*/ 0 60000 65536"/>
                <a:gd name="T14" fmla="*/ 0 60000 65536"/>
                <a:gd name="T15" fmla="*/ 0 w 162"/>
                <a:gd name="T16" fmla="*/ 0 h 86"/>
                <a:gd name="T17" fmla="*/ 162 w 162"/>
                <a:gd name="T18" fmla="*/ 86 h 86"/>
              </a:gdLst>
              <a:ahLst/>
              <a:cxnLst>
                <a:cxn ang="T10">
                  <a:pos x="T0" y="T1"/>
                </a:cxn>
                <a:cxn ang="T11">
                  <a:pos x="T2" y="T3"/>
                </a:cxn>
                <a:cxn ang="T12">
                  <a:pos x="T4" y="T5"/>
                </a:cxn>
                <a:cxn ang="T13">
                  <a:pos x="T6" y="T7"/>
                </a:cxn>
                <a:cxn ang="T14">
                  <a:pos x="T8" y="T9"/>
                </a:cxn>
              </a:cxnLst>
              <a:rect l="T15" t="T16" r="T17" b="T18"/>
              <a:pathLst>
                <a:path w="162" h="86">
                  <a:moveTo>
                    <a:pt x="162" y="47"/>
                  </a:moveTo>
                  <a:cubicBezTo>
                    <a:pt x="147" y="18"/>
                    <a:pt x="118" y="1"/>
                    <a:pt x="86" y="1"/>
                  </a:cubicBezTo>
                  <a:cubicBezTo>
                    <a:pt x="43" y="0"/>
                    <a:pt x="7" y="32"/>
                    <a:pt x="0" y="73"/>
                  </a:cubicBezTo>
                  <a:lnTo>
                    <a:pt x="86" y="86"/>
                  </a:lnTo>
                  <a:lnTo>
                    <a:pt x="162" y="47"/>
                  </a:lnTo>
                  <a:close/>
                </a:path>
              </a:pathLst>
            </a:custGeom>
            <a:solidFill>
              <a:srgbClr val="FF00FF"/>
            </a:solidFill>
            <a:ln w="11113">
              <a:solidFill>
                <a:srgbClr val="000000"/>
              </a:solidFill>
              <a:prstDash val="solid"/>
              <a:round/>
              <a:headEnd/>
              <a:tailEnd/>
            </a:ln>
          </p:spPr>
          <p:txBody>
            <a:bodyPr/>
            <a:lstStyle/>
            <a:p>
              <a:endParaRPr lang="zh-TW" altLang="en-US"/>
            </a:p>
          </p:txBody>
        </p:sp>
        <p:sp>
          <p:nvSpPr>
            <p:cNvPr id="2064" name="Freeform 10"/>
            <p:cNvSpPr>
              <a:spLocks/>
            </p:cNvSpPr>
            <p:nvPr/>
          </p:nvSpPr>
          <p:spPr bwMode="auto">
            <a:xfrm>
              <a:off x="920" y="1050"/>
              <a:ext cx="695" cy="619"/>
            </a:xfrm>
            <a:custGeom>
              <a:avLst/>
              <a:gdLst>
                <a:gd name="T0" fmla="*/ 2147483647 w 86"/>
                <a:gd name="T1" fmla="*/ 2147483647 h 76"/>
                <a:gd name="T2" fmla="*/ 2147483647 w 86"/>
                <a:gd name="T3" fmla="*/ 2147483647 h 76"/>
                <a:gd name="T4" fmla="*/ 2147483647 w 86"/>
                <a:gd name="T5" fmla="*/ 0 h 76"/>
                <a:gd name="T6" fmla="*/ 0 w 86"/>
                <a:gd name="T7" fmla="*/ 2147483647 h 76"/>
                <a:gd name="T8" fmla="*/ 2147483647 w 86"/>
                <a:gd name="T9" fmla="*/ 2147483647 h 76"/>
                <a:gd name="T10" fmla="*/ 0 60000 65536"/>
                <a:gd name="T11" fmla="*/ 0 60000 65536"/>
                <a:gd name="T12" fmla="*/ 0 60000 65536"/>
                <a:gd name="T13" fmla="*/ 0 60000 65536"/>
                <a:gd name="T14" fmla="*/ 0 60000 65536"/>
                <a:gd name="T15" fmla="*/ 0 w 86"/>
                <a:gd name="T16" fmla="*/ 0 h 76"/>
                <a:gd name="T17" fmla="*/ 86 w 86"/>
                <a:gd name="T18" fmla="*/ 76 h 76"/>
              </a:gdLst>
              <a:ahLst/>
              <a:cxnLst>
                <a:cxn ang="T10">
                  <a:pos x="T0" y="T1"/>
                </a:cxn>
                <a:cxn ang="T11">
                  <a:pos x="T2" y="T3"/>
                </a:cxn>
                <a:cxn ang="T12">
                  <a:pos x="T4" y="T5"/>
                </a:cxn>
                <a:cxn ang="T13">
                  <a:pos x="T6" y="T7"/>
                </a:cxn>
                <a:cxn ang="T14">
                  <a:pos x="T8" y="T9"/>
                </a:cxn>
              </a:cxnLst>
              <a:rect l="T15" t="T16" r="T17" b="T18"/>
              <a:pathLst>
                <a:path w="86" h="76">
                  <a:moveTo>
                    <a:pt x="77" y="76"/>
                  </a:moveTo>
                  <a:cubicBezTo>
                    <a:pt x="83" y="64"/>
                    <a:pt x="86" y="52"/>
                    <a:pt x="86" y="39"/>
                  </a:cubicBezTo>
                  <a:cubicBezTo>
                    <a:pt x="86" y="25"/>
                    <a:pt x="82" y="12"/>
                    <a:pt x="76" y="0"/>
                  </a:cubicBezTo>
                  <a:lnTo>
                    <a:pt x="0" y="39"/>
                  </a:lnTo>
                  <a:lnTo>
                    <a:pt x="77" y="76"/>
                  </a:lnTo>
                  <a:close/>
                </a:path>
              </a:pathLst>
            </a:custGeom>
            <a:solidFill>
              <a:srgbClr val="800080"/>
            </a:solidFill>
            <a:ln w="11113">
              <a:solidFill>
                <a:srgbClr val="000000"/>
              </a:solidFill>
              <a:prstDash val="solid"/>
              <a:round/>
              <a:headEnd/>
              <a:tailEnd/>
            </a:ln>
          </p:spPr>
          <p:txBody>
            <a:bodyPr/>
            <a:lstStyle/>
            <a:p>
              <a:endParaRPr lang="zh-TW" altLang="en-US"/>
            </a:p>
          </p:txBody>
        </p:sp>
        <p:sp>
          <p:nvSpPr>
            <p:cNvPr id="2065" name="Freeform 11"/>
            <p:cNvSpPr>
              <a:spLocks/>
            </p:cNvSpPr>
            <p:nvPr/>
          </p:nvSpPr>
          <p:spPr bwMode="auto">
            <a:xfrm>
              <a:off x="2342" y="847"/>
              <a:ext cx="987" cy="1050"/>
            </a:xfrm>
            <a:custGeom>
              <a:avLst/>
              <a:gdLst>
                <a:gd name="T0" fmla="*/ 2147483647 w 122"/>
                <a:gd name="T1" fmla="*/ 0 h 129"/>
                <a:gd name="T2" fmla="*/ 0 w 122"/>
                <a:gd name="T3" fmla="*/ 2147483647 h 129"/>
                <a:gd name="T4" fmla="*/ 2147483647 w 122"/>
                <a:gd name="T5" fmla="*/ 2147483647 h 129"/>
                <a:gd name="T6" fmla="*/ 2147483647 w 122"/>
                <a:gd name="T7" fmla="*/ 2147483647 h 129"/>
                <a:gd name="T8" fmla="*/ 2147483647 w 122"/>
                <a:gd name="T9" fmla="*/ 2147483647 h 129"/>
                <a:gd name="T10" fmla="*/ 2147483647 w 122"/>
                <a:gd name="T11" fmla="*/ 0 h 129"/>
                <a:gd name="T12" fmla="*/ 0 60000 65536"/>
                <a:gd name="T13" fmla="*/ 0 60000 65536"/>
                <a:gd name="T14" fmla="*/ 0 60000 65536"/>
                <a:gd name="T15" fmla="*/ 0 60000 65536"/>
                <a:gd name="T16" fmla="*/ 0 60000 65536"/>
                <a:gd name="T17" fmla="*/ 0 60000 65536"/>
                <a:gd name="T18" fmla="*/ 0 w 122"/>
                <a:gd name="T19" fmla="*/ 0 h 129"/>
                <a:gd name="T20" fmla="*/ 122 w 12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2" h="129">
                  <a:moveTo>
                    <a:pt x="60" y="0"/>
                  </a:moveTo>
                  <a:cubicBezTo>
                    <a:pt x="26" y="2"/>
                    <a:pt x="0" y="30"/>
                    <a:pt x="0" y="64"/>
                  </a:cubicBezTo>
                  <a:cubicBezTo>
                    <a:pt x="0" y="100"/>
                    <a:pt x="28" y="129"/>
                    <a:pt x="64" y="129"/>
                  </a:cubicBezTo>
                  <a:cubicBezTo>
                    <a:pt x="89" y="128"/>
                    <a:pt x="111" y="114"/>
                    <a:pt x="122" y="92"/>
                  </a:cubicBezTo>
                  <a:lnTo>
                    <a:pt x="64" y="64"/>
                  </a:lnTo>
                  <a:lnTo>
                    <a:pt x="60" y="0"/>
                  </a:lnTo>
                  <a:close/>
                </a:path>
              </a:pathLst>
            </a:custGeom>
            <a:solidFill>
              <a:srgbClr val="0000FF"/>
            </a:solidFill>
            <a:ln w="11113">
              <a:solidFill>
                <a:srgbClr val="000000"/>
              </a:solidFill>
              <a:prstDash val="solid"/>
              <a:round/>
              <a:headEnd/>
              <a:tailEnd/>
            </a:ln>
          </p:spPr>
          <p:txBody>
            <a:bodyPr/>
            <a:lstStyle/>
            <a:p>
              <a:endParaRPr lang="zh-TW" altLang="en-US"/>
            </a:p>
          </p:txBody>
        </p:sp>
        <p:sp>
          <p:nvSpPr>
            <p:cNvPr id="2066" name="Freeform 12"/>
            <p:cNvSpPr>
              <a:spLocks/>
            </p:cNvSpPr>
            <p:nvPr/>
          </p:nvSpPr>
          <p:spPr bwMode="auto">
            <a:xfrm>
              <a:off x="2827" y="838"/>
              <a:ext cx="558" cy="758"/>
            </a:xfrm>
            <a:custGeom>
              <a:avLst/>
              <a:gdLst>
                <a:gd name="T0" fmla="*/ 2147483647 w 69"/>
                <a:gd name="T1" fmla="*/ 2147483647 h 93"/>
                <a:gd name="T2" fmla="*/ 2147483647 w 69"/>
                <a:gd name="T3" fmla="*/ 2147483647 h 93"/>
                <a:gd name="T4" fmla="*/ 2147483647 w 69"/>
                <a:gd name="T5" fmla="*/ 2147483647 h 93"/>
                <a:gd name="T6" fmla="*/ 0 w 69"/>
                <a:gd name="T7" fmla="*/ 2147483647 h 93"/>
                <a:gd name="T8" fmla="*/ 2147483647 w 69"/>
                <a:gd name="T9" fmla="*/ 2147483647 h 93"/>
                <a:gd name="T10" fmla="*/ 2147483647 w 69"/>
                <a:gd name="T11" fmla="*/ 2147483647 h 93"/>
                <a:gd name="T12" fmla="*/ 0 60000 65536"/>
                <a:gd name="T13" fmla="*/ 0 60000 65536"/>
                <a:gd name="T14" fmla="*/ 0 60000 65536"/>
                <a:gd name="T15" fmla="*/ 0 60000 65536"/>
                <a:gd name="T16" fmla="*/ 0 60000 65536"/>
                <a:gd name="T17" fmla="*/ 0 60000 65536"/>
                <a:gd name="T18" fmla="*/ 0 w 69"/>
                <a:gd name="T19" fmla="*/ 0 h 93"/>
                <a:gd name="T20" fmla="*/ 69 w 6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69" h="93">
                  <a:moveTo>
                    <a:pt x="62" y="93"/>
                  </a:moveTo>
                  <a:cubicBezTo>
                    <a:pt x="66" y="84"/>
                    <a:pt x="69" y="75"/>
                    <a:pt x="69" y="65"/>
                  </a:cubicBezTo>
                  <a:cubicBezTo>
                    <a:pt x="69" y="29"/>
                    <a:pt x="40" y="1"/>
                    <a:pt x="4" y="1"/>
                  </a:cubicBezTo>
                  <a:cubicBezTo>
                    <a:pt x="3" y="0"/>
                    <a:pt x="1" y="1"/>
                    <a:pt x="0" y="1"/>
                  </a:cubicBezTo>
                  <a:lnTo>
                    <a:pt x="4" y="65"/>
                  </a:lnTo>
                  <a:lnTo>
                    <a:pt x="62" y="93"/>
                  </a:lnTo>
                  <a:close/>
                </a:path>
              </a:pathLst>
            </a:custGeom>
            <a:solidFill>
              <a:srgbClr val="FF00FF"/>
            </a:solidFill>
            <a:ln w="11113">
              <a:solidFill>
                <a:srgbClr val="000000"/>
              </a:solidFill>
              <a:prstDash val="solid"/>
              <a:round/>
              <a:headEnd/>
              <a:tailEnd/>
            </a:ln>
          </p:spPr>
          <p:txBody>
            <a:bodyPr/>
            <a:lstStyle/>
            <a:p>
              <a:endParaRPr lang="zh-TW" altLang="en-US"/>
            </a:p>
          </p:txBody>
        </p:sp>
        <p:sp>
          <p:nvSpPr>
            <p:cNvPr id="2067" name="Rectangle 13"/>
            <p:cNvSpPr>
              <a:spLocks noChangeArrowheads="1"/>
            </p:cNvSpPr>
            <p:nvPr/>
          </p:nvSpPr>
          <p:spPr bwMode="auto">
            <a:xfrm>
              <a:off x="2525" y="1375"/>
              <a:ext cx="733" cy="465"/>
            </a:xfrm>
            <a:prstGeom prst="rect">
              <a:avLst/>
            </a:prstGeom>
            <a:noFill/>
            <a:ln w="9525">
              <a:noFill/>
              <a:miter lim="800000"/>
              <a:headEnd/>
              <a:tailEnd/>
            </a:ln>
          </p:spPr>
          <p:txBody>
            <a:bodyPr lIns="0" tIns="0" rIns="0" bIns="0">
              <a:spAutoFit/>
            </a:bodyPr>
            <a:lstStyle/>
            <a:p>
              <a:r>
                <a:rPr lang="en-US" altLang="zh-TW" sz="2000" b="1">
                  <a:solidFill>
                    <a:srgbClr val="FFFFFF"/>
                  </a:solidFill>
                  <a:latin typeface="細明體" pitchFamily="49" charset="-120"/>
                  <a:ea typeface="細明體" pitchFamily="49" charset="-120"/>
                </a:rPr>
                <a:t>2/3</a:t>
              </a:r>
            </a:p>
            <a:p>
              <a:r>
                <a:rPr lang="zh-TW" altLang="en-US" sz="1600" b="1">
                  <a:solidFill>
                    <a:srgbClr val="FFFF00"/>
                  </a:solidFill>
                  <a:latin typeface="細明體" pitchFamily="49" charset="-120"/>
                  <a:ea typeface="細明體" pitchFamily="49" charset="-120"/>
                </a:rPr>
                <a:t>專門學程</a:t>
              </a:r>
            </a:p>
          </p:txBody>
        </p:sp>
        <p:sp>
          <p:nvSpPr>
            <p:cNvPr id="2068" name="Rectangle 14"/>
            <p:cNvSpPr>
              <a:spLocks noChangeArrowheads="1"/>
            </p:cNvSpPr>
            <p:nvPr/>
          </p:nvSpPr>
          <p:spPr bwMode="auto">
            <a:xfrm>
              <a:off x="2904" y="1022"/>
              <a:ext cx="652" cy="413"/>
            </a:xfrm>
            <a:prstGeom prst="rect">
              <a:avLst/>
            </a:prstGeom>
            <a:noFill/>
            <a:ln w="9525">
              <a:noFill/>
              <a:miter lim="800000"/>
              <a:headEnd/>
              <a:tailEnd/>
            </a:ln>
          </p:spPr>
          <p:txBody>
            <a:bodyPr wrap="none" lIns="0" tIns="0" rIns="0" bIns="0">
              <a:spAutoFit/>
            </a:bodyPr>
            <a:lstStyle/>
            <a:p>
              <a:r>
                <a:rPr lang="zh-TW" altLang="en-US" sz="1600" b="1">
                  <a:solidFill>
                    <a:schemeClr val="hlink"/>
                  </a:solidFill>
                  <a:latin typeface="細明體" pitchFamily="49" charset="-120"/>
                  <a:ea typeface="細明體" pitchFamily="49" charset="-120"/>
                </a:rPr>
                <a:t>學術學程</a:t>
              </a:r>
            </a:p>
            <a:p>
              <a:r>
                <a:rPr lang="en-US" altLang="zh-TW" sz="1600" b="1">
                  <a:solidFill>
                    <a:srgbClr val="FFFFFF"/>
                  </a:solidFill>
                  <a:latin typeface="細明體" pitchFamily="49" charset="-120"/>
                  <a:ea typeface="細明體" pitchFamily="49" charset="-120"/>
                </a:rPr>
                <a:t>1/3</a:t>
              </a:r>
            </a:p>
          </p:txBody>
        </p:sp>
        <p:sp>
          <p:nvSpPr>
            <p:cNvPr id="2069" name="Rectangle 15"/>
            <p:cNvSpPr>
              <a:spLocks noChangeArrowheads="1"/>
            </p:cNvSpPr>
            <p:nvPr/>
          </p:nvSpPr>
          <p:spPr bwMode="auto">
            <a:xfrm>
              <a:off x="1381" y="1155"/>
              <a:ext cx="761" cy="232"/>
            </a:xfrm>
            <a:prstGeom prst="rect">
              <a:avLst/>
            </a:prstGeom>
            <a:solidFill>
              <a:srgbClr val="FFFFFF"/>
            </a:solidFill>
            <a:ln w="9525">
              <a:noFill/>
              <a:miter lim="800000"/>
              <a:headEnd/>
              <a:tailEnd/>
            </a:ln>
          </p:spPr>
          <p:txBody>
            <a:bodyPr lIns="0" tIns="0" rIns="0" bIns="0">
              <a:spAutoFit/>
            </a:bodyPr>
            <a:lstStyle/>
            <a:p>
              <a:r>
                <a:rPr lang="zh-TW" altLang="en-US" b="1">
                  <a:latin typeface="標楷體" pitchFamily="65" charset="-120"/>
                  <a:ea typeface="細明體" pitchFamily="49" charset="-120"/>
                </a:rPr>
                <a:t>綜合高中</a:t>
              </a:r>
              <a:endParaRPr lang="zh-TW" altLang="en-US" b="1">
                <a:latin typeface="Times New Roman" pitchFamily="18" charset="0"/>
                <a:ea typeface="細明體" pitchFamily="49" charset="-120"/>
              </a:endParaRPr>
            </a:p>
          </p:txBody>
        </p:sp>
        <p:sp>
          <p:nvSpPr>
            <p:cNvPr id="2070" name="Rectangle 16"/>
            <p:cNvSpPr>
              <a:spLocks noChangeArrowheads="1"/>
            </p:cNvSpPr>
            <p:nvPr/>
          </p:nvSpPr>
          <p:spPr bwMode="auto">
            <a:xfrm>
              <a:off x="1469" y="1380"/>
              <a:ext cx="551" cy="233"/>
            </a:xfrm>
            <a:prstGeom prst="rect">
              <a:avLst/>
            </a:prstGeom>
            <a:solidFill>
              <a:srgbClr val="FFFFFF"/>
            </a:solidFill>
            <a:ln w="9525">
              <a:noFill/>
              <a:miter lim="800000"/>
              <a:headEnd/>
              <a:tailEnd/>
            </a:ln>
          </p:spPr>
          <p:txBody>
            <a:bodyPr wrap="none" lIns="0" tIns="0" rIns="0" bIns="0">
              <a:spAutoFit/>
            </a:bodyPr>
            <a:lstStyle/>
            <a:p>
              <a:pPr algn="r"/>
              <a:r>
                <a:rPr lang="en-US" altLang="zh-TW" b="1">
                  <a:latin typeface="細明體" pitchFamily="49" charset="-120"/>
                  <a:ea typeface="細明體" pitchFamily="49" charset="-120"/>
                </a:rPr>
                <a:t>89,088</a:t>
              </a:r>
            </a:p>
          </p:txBody>
        </p:sp>
        <p:sp>
          <p:nvSpPr>
            <p:cNvPr id="2071" name="Rectangle 17"/>
            <p:cNvSpPr>
              <a:spLocks noChangeArrowheads="1"/>
            </p:cNvSpPr>
            <p:nvPr/>
          </p:nvSpPr>
          <p:spPr bwMode="auto">
            <a:xfrm>
              <a:off x="379" y="944"/>
              <a:ext cx="978" cy="232"/>
            </a:xfrm>
            <a:prstGeom prst="rect">
              <a:avLst/>
            </a:prstGeom>
            <a:noFill/>
            <a:ln w="9525">
              <a:noFill/>
              <a:miter lim="800000"/>
              <a:headEnd/>
              <a:tailEnd/>
            </a:ln>
          </p:spPr>
          <p:txBody>
            <a:bodyPr wrap="none" lIns="0" tIns="0" rIns="0" bIns="0">
              <a:spAutoFit/>
            </a:bodyPr>
            <a:lstStyle/>
            <a:p>
              <a:r>
                <a:rPr lang="zh-TW" altLang="en-US" b="1">
                  <a:solidFill>
                    <a:srgbClr val="FFFFFF"/>
                  </a:solidFill>
                  <a:latin typeface="新細明體" pitchFamily="18" charset="-120"/>
                </a:rPr>
                <a:t>高中 </a:t>
              </a:r>
              <a:r>
                <a:rPr lang="en-US" altLang="zh-TW" b="1">
                  <a:solidFill>
                    <a:srgbClr val="FFFFFF"/>
                  </a:solidFill>
                  <a:latin typeface="新細明體" pitchFamily="18" charset="-120"/>
                </a:rPr>
                <a:t>311,554</a:t>
              </a:r>
              <a:endParaRPr lang="en-US" altLang="zh-TW" b="1">
                <a:latin typeface="新細明體" pitchFamily="18" charset="-120"/>
              </a:endParaRPr>
            </a:p>
          </p:txBody>
        </p:sp>
        <p:sp>
          <p:nvSpPr>
            <p:cNvPr id="2072" name="Rectangle 18"/>
            <p:cNvSpPr>
              <a:spLocks noChangeArrowheads="1"/>
            </p:cNvSpPr>
            <p:nvPr/>
          </p:nvSpPr>
          <p:spPr bwMode="auto">
            <a:xfrm>
              <a:off x="383" y="1605"/>
              <a:ext cx="978" cy="232"/>
            </a:xfrm>
            <a:prstGeom prst="rect">
              <a:avLst/>
            </a:prstGeom>
            <a:noFill/>
            <a:ln w="9525">
              <a:noFill/>
              <a:miter lim="800000"/>
              <a:headEnd/>
              <a:tailEnd/>
            </a:ln>
          </p:spPr>
          <p:txBody>
            <a:bodyPr wrap="none" lIns="0" tIns="0" rIns="0" bIns="0">
              <a:spAutoFit/>
            </a:bodyPr>
            <a:lstStyle/>
            <a:p>
              <a:r>
                <a:rPr lang="zh-TW" altLang="en-US" b="1">
                  <a:solidFill>
                    <a:srgbClr val="FFFFFF"/>
                  </a:solidFill>
                  <a:latin typeface="新細明體" pitchFamily="18" charset="-120"/>
                </a:rPr>
                <a:t>高職 </a:t>
              </a:r>
              <a:r>
                <a:rPr lang="en-US" altLang="zh-TW" b="1">
                  <a:solidFill>
                    <a:srgbClr val="FFFFFF"/>
                  </a:solidFill>
                  <a:latin typeface="新細明體" pitchFamily="18" charset="-120"/>
                </a:rPr>
                <a:t>362,514</a:t>
              </a:r>
              <a:endParaRPr lang="en-US" altLang="zh-TW" b="1">
                <a:latin typeface="新細明體" pitchFamily="18" charset="-120"/>
              </a:endParaRPr>
            </a:p>
          </p:txBody>
        </p:sp>
      </p:grpSp>
      <p:sp>
        <p:nvSpPr>
          <p:cNvPr id="2056" name="AutoShape 19"/>
          <p:cNvSpPr>
            <a:spLocks noChangeArrowheads="1"/>
          </p:cNvSpPr>
          <p:nvPr/>
        </p:nvSpPr>
        <p:spPr bwMode="auto">
          <a:xfrm>
            <a:off x="2720975" y="2679700"/>
            <a:ext cx="1635125" cy="433388"/>
          </a:xfrm>
          <a:prstGeom prst="wedgeRoundRectCallout">
            <a:avLst>
              <a:gd name="adj1" fmla="val -55532"/>
              <a:gd name="adj2" fmla="val 79671"/>
              <a:gd name="adj3" fmla="val 16667"/>
            </a:avLst>
          </a:prstGeom>
          <a:noFill/>
          <a:ln w="76200">
            <a:solidFill>
              <a:srgbClr val="800080"/>
            </a:solidFill>
            <a:miter lim="800000"/>
            <a:headEnd/>
            <a:tailEnd/>
          </a:ln>
        </p:spPr>
        <p:txBody>
          <a:bodyPr/>
          <a:lstStyle/>
          <a:p>
            <a:pPr algn="ctr"/>
            <a:endParaRPr lang="zh-TW" altLang="zh-TW" sz="2400">
              <a:latin typeface="Times New Roman" pitchFamily="18" charset="0"/>
            </a:endParaRPr>
          </a:p>
        </p:txBody>
      </p:sp>
      <p:sp>
        <p:nvSpPr>
          <p:cNvPr id="9224" name="Text Box 20"/>
          <p:cNvSpPr txBox="1">
            <a:spLocks noChangeArrowheads="1"/>
          </p:cNvSpPr>
          <p:nvPr/>
        </p:nvSpPr>
        <p:spPr bwMode="auto">
          <a:xfrm>
            <a:off x="395288" y="4984750"/>
            <a:ext cx="3960812" cy="1252538"/>
          </a:xfrm>
          <a:prstGeom prst="rect">
            <a:avLst/>
          </a:prstGeom>
          <a:solidFill>
            <a:srgbClr val="333399"/>
          </a:solidFill>
          <a:ln w="19050">
            <a:noFill/>
            <a:miter lim="800000"/>
            <a:headEnd/>
            <a:tailEnd/>
          </a:ln>
          <a:effectLst>
            <a:outerShdw dist="107763" dir="2700000" algn="ctr" rotWithShape="0">
              <a:srgbClr val="808080">
                <a:alpha val="50000"/>
              </a:srgbClr>
            </a:outerShdw>
          </a:effectLst>
        </p:spPr>
        <p:txBody>
          <a:bodyPr/>
          <a:lstStyle/>
          <a:p>
            <a:pPr algn="ctr">
              <a:defRPr/>
            </a:pPr>
            <a:r>
              <a:rPr lang="zh-TW" altLang="en-US" sz="2400" b="1">
                <a:solidFill>
                  <a:schemeClr val="bg1"/>
                </a:solidFill>
                <a:latin typeface="Times New Roman" pitchFamily="18" charset="0"/>
                <a:ea typeface="標楷體" pitchFamily="65" charset="-120"/>
                <a:cs typeface="Mangal" pitchFamily="2"/>
              </a:rPr>
              <a:t>高職＋綜高專門學程學生數</a:t>
            </a:r>
          </a:p>
          <a:p>
            <a:pPr algn="ctr">
              <a:defRPr/>
            </a:pPr>
            <a:r>
              <a:rPr lang="zh-TW" altLang="en-US" sz="2400" b="1">
                <a:solidFill>
                  <a:srgbClr val="FFFF66"/>
                </a:solidFill>
                <a:latin typeface="Times New Roman" pitchFamily="18" charset="0"/>
                <a:ea typeface="標楷體" pitchFamily="65" charset="-120"/>
                <a:cs typeface="Mangal" pitchFamily="2"/>
              </a:rPr>
              <a:t>大於</a:t>
            </a:r>
          </a:p>
          <a:p>
            <a:pPr algn="ctr">
              <a:defRPr/>
            </a:pPr>
            <a:r>
              <a:rPr lang="zh-TW" altLang="en-US" sz="2400" b="1">
                <a:solidFill>
                  <a:schemeClr val="bg1"/>
                </a:solidFill>
                <a:latin typeface="Times New Roman" pitchFamily="18" charset="0"/>
                <a:ea typeface="標楷體" pitchFamily="65" charset="-120"/>
                <a:cs typeface="Mangal" pitchFamily="2"/>
              </a:rPr>
              <a:t>高中＋綜高學術學程學生數</a:t>
            </a:r>
          </a:p>
        </p:txBody>
      </p:sp>
      <p:sp>
        <p:nvSpPr>
          <p:cNvPr id="2058" name="Rectangle 21"/>
          <p:cNvSpPr>
            <a:spLocks noChangeArrowheads="1"/>
          </p:cNvSpPr>
          <p:nvPr/>
        </p:nvSpPr>
        <p:spPr bwMode="auto">
          <a:xfrm>
            <a:off x="6156325" y="2679700"/>
            <a:ext cx="1695450" cy="433388"/>
          </a:xfrm>
          <a:prstGeom prst="rect">
            <a:avLst/>
          </a:prstGeom>
          <a:noFill/>
          <a:ln w="57150">
            <a:solidFill>
              <a:srgbClr val="FF00FF"/>
            </a:solidFill>
            <a:miter lim="800000"/>
            <a:headEnd/>
            <a:tailEnd/>
          </a:ln>
        </p:spPr>
        <p:txBody>
          <a:bodyPr wrap="none" anchor="ctr"/>
          <a:lstStyle/>
          <a:p>
            <a:pPr algn="ctr"/>
            <a:endParaRPr lang="zh-TW" altLang="zh-TW" sz="2400">
              <a:solidFill>
                <a:srgbClr val="FF3399"/>
              </a:solidFill>
              <a:latin typeface="Times New Roman" pitchFamily="18" charset="0"/>
            </a:endParaRPr>
          </a:p>
        </p:txBody>
      </p:sp>
      <p:sp>
        <p:nvSpPr>
          <p:cNvPr id="2059" name="Rectangle 22"/>
          <p:cNvSpPr>
            <a:spLocks noChangeArrowheads="1"/>
          </p:cNvSpPr>
          <p:nvPr/>
        </p:nvSpPr>
        <p:spPr bwMode="auto">
          <a:xfrm>
            <a:off x="4427538" y="2679700"/>
            <a:ext cx="1700212" cy="433388"/>
          </a:xfrm>
          <a:prstGeom prst="rect">
            <a:avLst/>
          </a:prstGeom>
          <a:noFill/>
          <a:ln w="57150">
            <a:solidFill>
              <a:srgbClr val="3333FF"/>
            </a:solidFill>
            <a:miter lim="800000"/>
            <a:headEnd/>
            <a:tailEnd/>
          </a:ln>
        </p:spPr>
        <p:txBody>
          <a:bodyPr wrap="none" anchor="ctr"/>
          <a:lstStyle/>
          <a:p>
            <a:pPr algn="ctr"/>
            <a:endParaRPr lang="zh-TW" altLang="zh-TW" sz="2400">
              <a:solidFill>
                <a:srgbClr val="FF3399"/>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txBox="1">
            <a:spLocks noGrp="1" noChangeArrowheads="1"/>
          </p:cNvSpPr>
          <p:nvPr/>
        </p:nvSpPr>
        <p:spPr bwMode="auto">
          <a:xfrm>
            <a:off x="7092950" y="6237288"/>
            <a:ext cx="1905000" cy="457200"/>
          </a:xfrm>
          <a:prstGeom prst="rect">
            <a:avLst/>
          </a:prstGeom>
          <a:noFill/>
          <a:ln w="9525">
            <a:noFill/>
            <a:miter lim="800000"/>
            <a:headEnd/>
            <a:tailEnd/>
          </a:ln>
        </p:spPr>
        <p:txBody>
          <a:bodyPr/>
          <a:lstStyle/>
          <a:p>
            <a:pPr algn="r"/>
            <a:fld id="{365D44AD-A0F9-439B-BCB4-64A00886605B}" type="slidenum">
              <a:rPr lang="en-US" altLang="zh-TW" sz="1400">
                <a:latin typeface="Times New Roman" pitchFamily="18" charset="0"/>
              </a:rPr>
              <a:pPr algn="r"/>
              <a:t>7</a:t>
            </a:fld>
            <a:endParaRPr lang="en-US" altLang="zh-TW" sz="1400">
              <a:latin typeface="Times New Roman" pitchFamily="18" charset="0"/>
            </a:endParaRPr>
          </a:p>
        </p:txBody>
      </p:sp>
      <p:sp>
        <p:nvSpPr>
          <p:cNvPr id="11267" name="Rectangle 93"/>
          <p:cNvSpPr>
            <a:spLocks noChangeArrowheads="1"/>
          </p:cNvSpPr>
          <p:nvPr/>
        </p:nvSpPr>
        <p:spPr bwMode="auto">
          <a:xfrm>
            <a:off x="1830388" y="2238375"/>
            <a:ext cx="6048375" cy="528638"/>
          </a:xfrm>
          <a:prstGeom prst="rect">
            <a:avLst/>
          </a:prstGeom>
          <a:solidFill>
            <a:srgbClr val="FFFFCC"/>
          </a:solidFill>
          <a:ln w="9525">
            <a:solidFill>
              <a:srgbClr val="FFFFCC"/>
            </a:solidFill>
            <a:miter lim="800000"/>
            <a:headEnd/>
            <a:tailEnd/>
          </a:ln>
        </p:spPr>
        <p:txBody>
          <a:bodyPr>
            <a:spAutoFit/>
          </a:bodyPr>
          <a:lstStyle/>
          <a:p>
            <a:pPr algn="ctr"/>
            <a:r>
              <a:rPr lang="en-US" altLang="en-US" sz="2800" b="1">
                <a:solidFill>
                  <a:srgbClr val="006600"/>
                </a:solidFill>
                <a:latin typeface="Times New Roman" pitchFamily="18" charset="0"/>
                <a:ea typeface="標楷體" pitchFamily="65" charset="-120"/>
              </a:rPr>
              <a:t>85至</a:t>
            </a:r>
            <a:r>
              <a:rPr lang="en-US" altLang="zh-TW" sz="2800" b="1">
                <a:solidFill>
                  <a:srgbClr val="FF0000"/>
                </a:solidFill>
                <a:latin typeface="Times New Roman" pitchFamily="18" charset="0"/>
                <a:ea typeface="標楷體" pitchFamily="65" charset="-120"/>
              </a:rPr>
              <a:t>100</a:t>
            </a:r>
            <a:r>
              <a:rPr lang="en-US" altLang="en-US" sz="2800" b="1">
                <a:solidFill>
                  <a:srgbClr val="006600"/>
                </a:solidFill>
                <a:latin typeface="Times New Roman" pitchFamily="18" charset="0"/>
                <a:ea typeface="標楷體" pitchFamily="65" charset="-120"/>
              </a:rPr>
              <a:t>學年度大專校院校數消長表</a:t>
            </a:r>
            <a:endParaRPr lang="zh-TW" altLang="en-US" sz="2800" b="1">
              <a:solidFill>
                <a:srgbClr val="006600"/>
              </a:solidFill>
              <a:latin typeface="Times New Roman" pitchFamily="18" charset="0"/>
              <a:ea typeface="標楷體" pitchFamily="65" charset="-120"/>
            </a:endParaRPr>
          </a:p>
        </p:txBody>
      </p:sp>
      <p:sp>
        <p:nvSpPr>
          <p:cNvPr id="11268" name="Text Box 94"/>
          <p:cNvSpPr txBox="1">
            <a:spLocks noChangeArrowheads="1"/>
          </p:cNvSpPr>
          <p:nvPr/>
        </p:nvSpPr>
        <p:spPr bwMode="auto">
          <a:xfrm>
            <a:off x="1252538" y="5832475"/>
            <a:ext cx="6942137" cy="831850"/>
          </a:xfrm>
          <a:prstGeom prst="rect">
            <a:avLst/>
          </a:prstGeom>
          <a:solidFill>
            <a:schemeClr val="bg1"/>
          </a:solidFill>
          <a:ln>
            <a:noFill/>
          </a:ln>
        </p:spPr>
        <p:txBody>
          <a:bodyPr>
            <a:spAutoFit/>
          </a:bodyPr>
          <a:lstStyle>
            <a:lvl1pPr marL="722313" indent="-722313"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ctr" hangingPunct="1">
              <a:buClr>
                <a:schemeClr val="bg1"/>
              </a:buClr>
              <a:buSzPct val="85000"/>
              <a:buFont typeface="Wingdings 2" pitchFamily="18" charset="2"/>
              <a:buNone/>
              <a:defRPr/>
            </a:pPr>
            <a:r>
              <a:rPr lang="zh-TW" altLang="en-US" sz="1600" b="1" dirty="0" smtClean="0">
                <a:latin typeface="Arial" charset="0"/>
              </a:rPr>
              <a:t>註：</a:t>
            </a:r>
            <a:r>
              <a:rPr lang="en-US" altLang="zh-TW" sz="1600" b="1" dirty="0" smtClean="0"/>
              <a:t>85</a:t>
            </a:r>
            <a:r>
              <a:rPr lang="zh-TW" altLang="en-US" sz="1600" b="1" dirty="0" smtClean="0"/>
              <a:t>學年度起輔導專科改制技術學院、技術學院改名科技大學</a:t>
            </a:r>
          </a:p>
          <a:p>
            <a:pPr marL="723900" indent="-723900" eaLnBrk="1" fontAlgn="ctr" hangingPunct="1">
              <a:buClr>
                <a:schemeClr val="bg1"/>
              </a:buClr>
              <a:buSzPct val="85000"/>
              <a:buFont typeface="Wingdings 2" pitchFamily="18" charset="2"/>
              <a:buNone/>
              <a:defRPr/>
            </a:pPr>
            <a:r>
              <a:rPr lang="zh-TW" altLang="en-US" sz="1600" b="1" dirty="0" smtClean="0">
                <a:solidFill>
                  <a:srgbClr val="FF0000"/>
                </a:solidFill>
              </a:rPr>
              <a:t>        </a:t>
            </a:r>
            <a:r>
              <a:rPr lang="en-US" altLang="zh-TW" sz="1600" b="1" dirty="0" smtClean="0">
                <a:solidFill>
                  <a:srgbClr val="FF0000"/>
                </a:solidFill>
              </a:rPr>
              <a:t>100</a:t>
            </a:r>
            <a:r>
              <a:rPr lang="zh-TW" altLang="en-US" sz="1600" b="1" dirty="0" smtClean="0">
                <a:solidFill>
                  <a:srgbClr val="FF0000"/>
                </a:solidFill>
              </a:rPr>
              <a:t>學年技術學院、科技大學</a:t>
            </a:r>
            <a:r>
              <a:rPr lang="en-US" altLang="zh-TW" sz="1600" b="1" dirty="0" smtClean="0">
                <a:solidFill>
                  <a:srgbClr val="FF0000"/>
                </a:solidFill>
              </a:rPr>
              <a:t>77</a:t>
            </a:r>
            <a:r>
              <a:rPr lang="zh-TW" altLang="en-US" sz="1600" b="1" dirty="0" smtClean="0">
                <a:solidFill>
                  <a:srgbClr val="FF0000"/>
                </a:solidFill>
              </a:rPr>
              <a:t>校，國立臺中技術學院及國立臺中護理專科學校合併為國立臺中科技大學，專科學校由</a:t>
            </a:r>
            <a:r>
              <a:rPr lang="en-US" altLang="zh-TW" sz="1600" b="1" dirty="0" smtClean="0">
                <a:solidFill>
                  <a:srgbClr val="FF0000"/>
                </a:solidFill>
              </a:rPr>
              <a:t>70</a:t>
            </a:r>
            <a:r>
              <a:rPr lang="zh-TW" altLang="en-US" sz="1600" b="1" dirty="0" smtClean="0">
                <a:solidFill>
                  <a:srgbClr val="FF0000"/>
                </a:solidFill>
              </a:rPr>
              <a:t>校降至</a:t>
            </a:r>
            <a:r>
              <a:rPr lang="en-US" altLang="zh-TW" sz="1600" b="1" dirty="0" smtClean="0">
                <a:solidFill>
                  <a:srgbClr val="FF0000"/>
                </a:solidFill>
              </a:rPr>
              <a:t>14</a:t>
            </a:r>
            <a:r>
              <a:rPr lang="zh-TW" altLang="en-US" sz="1600" b="1" dirty="0" smtClean="0">
                <a:solidFill>
                  <a:srgbClr val="FF0000"/>
                </a:solidFill>
              </a:rPr>
              <a:t>校</a:t>
            </a:r>
          </a:p>
        </p:txBody>
      </p:sp>
      <p:sp>
        <p:nvSpPr>
          <p:cNvPr id="10245" name="Rectangle 95"/>
          <p:cNvSpPr>
            <a:spLocks noChangeArrowheads="1"/>
          </p:cNvSpPr>
          <p:nvPr/>
        </p:nvSpPr>
        <p:spPr bwMode="auto">
          <a:xfrm>
            <a:off x="942975" y="1093788"/>
            <a:ext cx="7561263" cy="1114425"/>
          </a:xfrm>
          <a:prstGeom prst="rect">
            <a:avLst/>
          </a:prstGeom>
          <a:noFill/>
          <a:ln w="9525" algn="ctr">
            <a:noFill/>
            <a:miter lim="800000"/>
            <a:headEnd/>
            <a:tailEnd/>
          </a:ln>
          <a:effectLst>
            <a:outerShdw sy="50000" kx="-2453608" algn="br" rotWithShape="0">
              <a:schemeClr val="bg2">
                <a:alpha val="50000"/>
              </a:schemeClr>
            </a:outerShdw>
          </a:effectLst>
        </p:spPr>
        <p:txBody>
          <a:bodyPr>
            <a:spAutoFit/>
          </a:bodyPr>
          <a:lstStyle/>
          <a:p>
            <a:pPr marL="342900" indent="-342900">
              <a:lnSpc>
                <a:spcPct val="80000"/>
              </a:lnSpc>
              <a:spcBef>
                <a:spcPct val="20000"/>
              </a:spcBef>
              <a:buFont typeface="Wingdings" pitchFamily="2" charset="2"/>
              <a:buChar char="u"/>
              <a:defRPr/>
            </a:pPr>
            <a:r>
              <a:rPr lang="zh-TW" altLang="en-US" sz="2400" b="1">
                <a:latin typeface="標楷體" pitchFamily="65" charset="-120"/>
                <a:ea typeface="標楷體" pitchFamily="65" charset="-120"/>
              </a:rPr>
              <a:t>培育國家經濟建設各級技術人力</a:t>
            </a:r>
            <a:r>
              <a:rPr lang="zh-TW" altLang="en-US" sz="2400" b="1">
                <a:latin typeface="Arial" charset="0"/>
                <a:ea typeface="標楷體" pitchFamily="65" charset="-120"/>
              </a:rPr>
              <a:t>。</a:t>
            </a:r>
          </a:p>
          <a:p>
            <a:pPr marL="342900" indent="-342900">
              <a:lnSpc>
                <a:spcPct val="80000"/>
              </a:lnSpc>
              <a:spcBef>
                <a:spcPct val="20000"/>
              </a:spcBef>
              <a:buFont typeface="Wingdings" pitchFamily="2" charset="2"/>
              <a:buChar char="u"/>
              <a:defRPr/>
            </a:pPr>
            <a:r>
              <a:rPr lang="zh-TW" altLang="en-US" sz="2400" b="1">
                <a:latin typeface="Arial" charset="0"/>
                <a:ea typeface="標楷體" pitchFamily="65" charset="-120"/>
              </a:rPr>
              <a:t>促進社會階層向上流動，增進社會和諧。</a:t>
            </a:r>
          </a:p>
          <a:p>
            <a:pPr marL="342900" indent="-342900">
              <a:lnSpc>
                <a:spcPct val="80000"/>
              </a:lnSpc>
              <a:spcBef>
                <a:spcPct val="20000"/>
              </a:spcBef>
              <a:buFont typeface="Wingdings" pitchFamily="2" charset="2"/>
              <a:buChar char="u"/>
              <a:defRPr/>
            </a:pPr>
            <a:r>
              <a:rPr lang="zh-TW" altLang="en-US" sz="2400" b="1">
                <a:latin typeface="Arial" charset="0"/>
                <a:ea typeface="標楷體" pitchFamily="65" charset="-120"/>
              </a:rPr>
              <a:t>有利知識經濟的發展。</a:t>
            </a:r>
          </a:p>
        </p:txBody>
      </p:sp>
      <p:sp>
        <p:nvSpPr>
          <p:cNvPr id="11270" name="Text Box 96"/>
          <p:cNvSpPr txBox="1">
            <a:spLocks noChangeArrowheads="1"/>
          </p:cNvSpPr>
          <p:nvPr/>
        </p:nvSpPr>
        <p:spPr bwMode="auto">
          <a:xfrm>
            <a:off x="684213" y="446088"/>
            <a:ext cx="3629025" cy="579437"/>
          </a:xfrm>
          <a:prstGeom prst="rect">
            <a:avLst/>
          </a:prstGeom>
          <a:noFill/>
          <a:ln w="9525" algn="ctr">
            <a:noFill/>
            <a:miter lim="800000"/>
            <a:headEnd/>
            <a:tailEnd/>
          </a:ln>
        </p:spPr>
        <p:txBody>
          <a:bodyPr>
            <a:spAutoFit/>
          </a:bodyPr>
          <a:lstStyle/>
          <a:p>
            <a:pPr algn="ctr">
              <a:spcBef>
                <a:spcPct val="50000"/>
              </a:spcBef>
            </a:pPr>
            <a:r>
              <a:rPr lang="zh-TW" altLang="en-US" sz="3200" b="1">
                <a:solidFill>
                  <a:srgbClr val="3333CC"/>
                </a:solidFill>
                <a:ea typeface="標楷體" pitchFamily="65" charset="-120"/>
              </a:rPr>
              <a:t>技職教育重要性</a:t>
            </a:r>
          </a:p>
        </p:txBody>
      </p:sp>
      <p:grpSp>
        <p:nvGrpSpPr>
          <p:cNvPr id="2" name="群組 2"/>
          <p:cNvGrpSpPr>
            <a:grpSpLocks/>
          </p:cNvGrpSpPr>
          <p:nvPr/>
        </p:nvGrpSpPr>
        <p:grpSpPr bwMode="auto">
          <a:xfrm>
            <a:off x="8555038" y="4086225"/>
            <a:ext cx="588962" cy="1136650"/>
            <a:chOff x="8504238" y="4291013"/>
            <a:chExt cx="588961" cy="1136650"/>
          </a:xfrm>
        </p:grpSpPr>
        <p:sp>
          <p:nvSpPr>
            <p:cNvPr id="11390" name="AutoShape 99"/>
            <p:cNvSpPr>
              <a:spLocks/>
            </p:cNvSpPr>
            <p:nvPr/>
          </p:nvSpPr>
          <p:spPr bwMode="auto">
            <a:xfrm>
              <a:off x="8504238" y="4291013"/>
              <a:ext cx="169069" cy="1136650"/>
            </a:xfrm>
            <a:prstGeom prst="rightBrace">
              <a:avLst>
                <a:gd name="adj1" fmla="val 59791"/>
                <a:gd name="adj2" fmla="val 50000"/>
              </a:avLst>
            </a:prstGeom>
            <a:gradFill rotWithShape="1">
              <a:gsLst>
                <a:gs pos="0">
                  <a:schemeClr val="bg1"/>
                </a:gs>
                <a:gs pos="100000">
                  <a:srgbClr val="FF0066"/>
                </a:gs>
              </a:gsLst>
              <a:lin ang="0" scaled="1"/>
            </a:gradFill>
            <a:ln w="9525">
              <a:solidFill>
                <a:schemeClr val="tx1"/>
              </a:solidFill>
              <a:round/>
              <a:headEnd/>
              <a:tailEnd/>
            </a:ln>
          </p:spPr>
          <p:txBody>
            <a:bodyPr wrap="none" anchor="ctr"/>
            <a:lstStyle/>
            <a:p>
              <a:pPr algn="ctr"/>
              <a:endParaRPr lang="zh-TW" altLang="zh-TW">
                <a:solidFill>
                  <a:srgbClr val="FF3300"/>
                </a:solidFill>
              </a:endParaRPr>
            </a:p>
          </p:txBody>
        </p:sp>
        <p:sp>
          <p:nvSpPr>
            <p:cNvPr id="11391" name="Text Box 100"/>
            <p:cNvSpPr txBox="1">
              <a:spLocks noChangeArrowheads="1"/>
            </p:cNvSpPr>
            <p:nvPr/>
          </p:nvSpPr>
          <p:spPr bwMode="auto">
            <a:xfrm>
              <a:off x="8679656" y="4575968"/>
              <a:ext cx="413543" cy="646331"/>
            </a:xfrm>
            <a:prstGeom prst="rect">
              <a:avLst/>
            </a:prstGeom>
            <a:solidFill>
              <a:srgbClr val="00CC00"/>
            </a:solidFill>
            <a:ln w="9525">
              <a:noFill/>
              <a:miter lim="800000"/>
              <a:headEnd/>
              <a:tailEnd/>
            </a:ln>
          </p:spPr>
          <p:txBody>
            <a:bodyPr>
              <a:spAutoFit/>
            </a:bodyPr>
            <a:lstStyle/>
            <a:p>
              <a:pPr>
                <a:spcBef>
                  <a:spcPct val="50000"/>
                </a:spcBef>
              </a:pPr>
              <a:r>
                <a:rPr lang="en-US" altLang="zh-TW" b="1">
                  <a:solidFill>
                    <a:srgbClr val="FF3300"/>
                  </a:solidFill>
                  <a:latin typeface="華康儷粗黑"/>
                  <a:ea typeface="華康儷粗黑"/>
                  <a:cs typeface="華康儷粗黑"/>
                </a:rPr>
                <a:t>91</a:t>
              </a:r>
              <a:r>
                <a:rPr lang="zh-TW" altLang="en-US" b="1">
                  <a:solidFill>
                    <a:srgbClr val="FF3300"/>
                  </a:solidFill>
                  <a:latin typeface="華康儷粗黑"/>
                  <a:ea typeface="華康儷粗黑"/>
                  <a:cs typeface="華康儷粗黑"/>
                </a:rPr>
                <a:t>校</a:t>
              </a:r>
            </a:p>
          </p:txBody>
        </p:sp>
      </p:grpSp>
      <p:graphicFrame>
        <p:nvGraphicFramePr>
          <p:cNvPr id="128220" name="Group 220"/>
          <p:cNvGraphicFramePr>
            <a:graphicFrameLocks noGrp="1"/>
          </p:cNvGraphicFramePr>
          <p:nvPr>
            <p:ph idx="4294967295"/>
          </p:nvPr>
        </p:nvGraphicFramePr>
        <p:xfrm>
          <a:off x="635000" y="2971800"/>
          <a:ext cx="7897813" cy="2694497"/>
        </p:xfrm>
        <a:graphic>
          <a:graphicData uri="http://schemas.openxmlformats.org/drawingml/2006/table">
            <a:tbl>
              <a:tblPr/>
              <a:tblGrid>
                <a:gridCol w="903288"/>
                <a:gridCol w="481012"/>
                <a:gridCol w="482600"/>
                <a:gridCol w="482600"/>
                <a:gridCol w="541338"/>
                <a:gridCol w="482600"/>
                <a:gridCol w="481012"/>
                <a:gridCol w="482600"/>
                <a:gridCol w="482600"/>
                <a:gridCol w="482600"/>
                <a:gridCol w="482600"/>
                <a:gridCol w="479425"/>
                <a:gridCol w="482600"/>
                <a:gridCol w="646113"/>
                <a:gridCol w="504825"/>
              </a:tblGrid>
              <a:tr h="180975">
                <a:tc>
                  <a:txBody>
                    <a:bodyPr/>
                    <a:lstStyle/>
                    <a:p>
                      <a:pPr marL="0" marR="0" lvl="0" indent="0" algn="l" defTabSz="914400" rtl="0" eaLnBrk="1" fontAlgn="base" latinLnBrk="0" hangingPunct="1">
                        <a:lnSpc>
                          <a:spcPct val="120000"/>
                        </a:lnSpc>
                        <a:spcBef>
                          <a:spcPct val="0"/>
                        </a:spcBef>
                        <a:spcAft>
                          <a:spcPct val="0"/>
                        </a:spcAft>
                        <a:buClr>
                          <a:schemeClr val="bg1"/>
                        </a:buClr>
                        <a:buSzPct val="50000"/>
                        <a:buFont typeface="Wingdings 2" pitchFamily="18" charset="2"/>
                        <a:buNone/>
                        <a:tabLst/>
                      </a:pPr>
                      <a:r>
                        <a:rPr kumimoji="0" lang="en-US" altLang="zh-TW" sz="1200" b="0" i="0" u="none" strike="noStrike" cap="none" normalizeH="0" baseline="0" smtClean="0">
                          <a:ln>
                            <a:noFill/>
                          </a:ln>
                          <a:solidFill>
                            <a:schemeClr val="tx1"/>
                          </a:solidFill>
                          <a:effectLst/>
                          <a:latin typeface="標楷體" pitchFamily="65" charset="-120"/>
                          <a:ea typeface="新細明體" pitchFamily="18" charset="-120"/>
                        </a:rPr>
                        <a:t>    </a:t>
                      </a:r>
                      <a:r>
                        <a:rPr kumimoji="0" lang="zh-TW" altLang="en-US" sz="1200" b="0" i="0" u="none" strike="noStrike" cap="none" normalizeH="0" baseline="0" smtClean="0">
                          <a:ln>
                            <a:noFill/>
                          </a:ln>
                          <a:solidFill>
                            <a:schemeClr val="tx1"/>
                          </a:solidFill>
                          <a:effectLst/>
                          <a:latin typeface="標楷體" pitchFamily="65" charset="-120"/>
                          <a:ea typeface="新細明體" pitchFamily="18" charset="-120"/>
                        </a:rPr>
                        <a:t>學年度</a:t>
                      </a:r>
                      <a:endParaRPr kumimoji="0" lang="zh-TW" altLang="en-US" sz="1200" b="1" i="0" u="none" strike="noStrike" cap="none" normalizeH="0" baseline="0" smtClean="0">
                        <a:ln>
                          <a:noFill/>
                        </a:ln>
                        <a:solidFill>
                          <a:schemeClr val="tx1"/>
                        </a:solidFill>
                        <a:effectLst/>
                        <a:latin typeface="Cambria" pitchFamily="18" charset="0"/>
                        <a:ea typeface="新細明體" pitchFamily="18" charset="-120"/>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Pct val="50000"/>
                        <a:buFont typeface="Wingdings 2" pitchFamily="18" charset="2"/>
                        <a:buNone/>
                        <a:tabLst/>
                      </a:pPr>
                      <a:r>
                        <a:rPr kumimoji="0" lang="zh-TW" altLang="en-US" sz="1200" b="0" i="0" u="none" strike="noStrike" cap="none" normalizeH="0" baseline="0" smtClean="0">
                          <a:ln>
                            <a:noFill/>
                          </a:ln>
                          <a:solidFill>
                            <a:schemeClr val="tx1"/>
                          </a:solidFill>
                          <a:effectLst/>
                          <a:latin typeface="標楷體" pitchFamily="65" charset="-120"/>
                          <a:ea typeface="新細明體" pitchFamily="18" charset="-120"/>
                        </a:rPr>
                        <a:t>學校別</a:t>
                      </a:r>
                      <a:endParaRPr kumimoji="0" lang="zh-TW" altLang="en-US" sz="1200" b="1"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Cambria" pitchFamily="18" charset="0"/>
                          <a:ea typeface="新細明體" pitchFamily="18" charset="-12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800" b="0" i="0" u="none" strike="noStrike" cap="none" normalizeH="0" baseline="0" smtClean="0">
                          <a:ln>
                            <a:noFill/>
                          </a:ln>
                          <a:solidFill>
                            <a:srgbClr val="FF0000"/>
                          </a:solidFill>
                          <a:effectLst/>
                          <a:latin typeface="Cambria" pitchFamily="18" charset="0"/>
                          <a:ea typeface="新細明體" pitchFamily="18" charset="-12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Cambria" pitchFamily="18" charset="0"/>
                          <a:ea typeface="新細明體" pitchFamily="18" charset="-120"/>
                        </a:rPr>
                        <a:t>增減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87350">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1400" b="0" i="0" u="none" strike="noStrike" cap="none" normalizeH="0" baseline="0" smtClean="0">
                          <a:ln>
                            <a:noFill/>
                          </a:ln>
                          <a:solidFill>
                            <a:schemeClr val="tx1"/>
                          </a:solidFill>
                          <a:effectLst/>
                          <a:latin typeface="標楷體" pitchFamily="65" charset="-120"/>
                          <a:ea typeface="新細明體" pitchFamily="18" charset="-120"/>
                        </a:rPr>
                        <a:t>普通大學</a:t>
                      </a:r>
                      <a:endParaRPr kumimoji="0" lang="zh-TW" altLang="en-US"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58</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68</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68</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70</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70</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70</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70</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rgbClr val="3333CC"/>
                          </a:solidFill>
                          <a:effectLst/>
                          <a:latin typeface="標楷體" pitchFamily="65" charset="-120"/>
                          <a:ea typeface="新細明體" pitchFamily="18" charset="-12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rgbClr val="FF0000"/>
                          </a:solidFill>
                          <a:effectLst/>
                          <a:latin typeface="標楷體" pitchFamily="65" charset="-120"/>
                          <a:ea typeface="新細明體" pitchFamily="18" charset="-12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88938">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1400" b="0" i="0" u="none" strike="noStrike" cap="none" normalizeH="0" baseline="0" smtClean="0">
                          <a:ln>
                            <a:noFill/>
                          </a:ln>
                          <a:solidFill>
                            <a:schemeClr val="tx1"/>
                          </a:solidFill>
                          <a:effectLst/>
                          <a:latin typeface="標楷體" pitchFamily="65" charset="-120"/>
                          <a:ea typeface="新細明體" pitchFamily="18" charset="-120"/>
                        </a:rPr>
                        <a:t>科技大學</a:t>
                      </a:r>
                      <a:endParaRPr kumimoji="0" lang="zh-TW" altLang="en-US"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12</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17</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22</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29</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32</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rgbClr val="3333CC"/>
                          </a:solidFill>
                          <a:effectLst/>
                          <a:latin typeface="標楷體" pitchFamily="65" charset="-120"/>
                          <a:ea typeface="新細明體" pitchFamily="18" charset="-12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388938">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1400" b="0" i="0" u="none" strike="noStrike" cap="none" normalizeH="0" baseline="0" smtClean="0">
                          <a:ln>
                            <a:noFill/>
                          </a:ln>
                          <a:solidFill>
                            <a:schemeClr val="tx1"/>
                          </a:solidFill>
                          <a:effectLst/>
                          <a:latin typeface="標楷體" pitchFamily="65" charset="-120"/>
                          <a:ea typeface="新細明體" pitchFamily="18" charset="-120"/>
                        </a:rPr>
                        <a:t>技術學院</a:t>
                      </a:r>
                      <a:endParaRPr kumimoji="0" lang="zh-TW" altLang="en-US"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56</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53</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46</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45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rgbClr val="3333CC"/>
                          </a:solidFill>
                          <a:effectLst/>
                          <a:latin typeface="標楷體" pitchFamily="65" charset="-120"/>
                          <a:ea typeface="新細明體" pitchFamily="18" charset="-12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388938">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1400" b="0" i="0" u="none" strike="noStrike" cap="none" normalizeH="0" baseline="0" smtClean="0">
                          <a:ln>
                            <a:noFill/>
                          </a:ln>
                          <a:solidFill>
                            <a:schemeClr val="tx1"/>
                          </a:solidFill>
                          <a:effectLst/>
                          <a:latin typeface="標楷體" pitchFamily="65" charset="-120"/>
                          <a:ea typeface="新細明體" pitchFamily="18" charset="-120"/>
                        </a:rPr>
                        <a:t>專科學校</a:t>
                      </a:r>
                      <a:endParaRPr kumimoji="0" lang="zh-TW" altLang="en-US"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61</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19</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14</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17</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600" b="0" i="0" u="none" strike="noStrike" cap="none" normalizeH="0" baseline="0" smtClean="0">
                          <a:ln>
                            <a:noFill/>
                          </a:ln>
                          <a:solidFill>
                            <a:srgbClr val="3333CC"/>
                          </a:solidFill>
                          <a:effectLst/>
                          <a:latin typeface="標楷體" pitchFamily="65" charset="-120"/>
                          <a:ea typeface="新細明體" pitchFamily="18" charset="-12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390525">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zh-TW" altLang="en-US" sz="1400" b="0" i="0" u="none" strike="noStrike" cap="none" normalizeH="0" baseline="0" smtClean="0">
                          <a:ln>
                            <a:noFill/>
                          </a:ln>
                          <a:solidFill>
                            <a:schemeClr val="tx1"/>
                          </a:solidFill>
                          <a:effectLst/>
                          <a:latin typeface="標楷體" pitchFamily="65" charset="-120"/>
                          <a:ea typeface="新細明體" pitchFamily="18" charset="-120"/>
                        </a:rPr>
                        <a:t>合    計</a:t>
                      </a:r>
                      <a:endParaRPr kumimoji="0" lang="zh-TW" altLang="en-US"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139</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154</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154</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158</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159</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162</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163</a:t>
                      </a:r>
                      <a:endParaRPr kumimoji="0" lang="en-US" altLang="zh-TW" sz="1400" b="0" i="0" u="none" strike="noStrike" cap="none" normalizeH="0" baseline="0" smtClean="0">
                        <a:ln>
                          <a:noFill/>
                        </a:ln>
                        <a:solidFill>
                          <a:schemeClr val="tx1"/>
                        </a:solidFill>
                        <a:effectLst/>
                        <a:latin typeface="Cambria" pitchFamily="18"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162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chemeClr val="tx1"/>
                          </a:solidFill>
                          <a:effectLst/>
                          <a:latin typeface="標楷體" pitchFamily="65" charset="-120"/>
                          <a:ea typeface="新細明體" pitchFamily="18" charset="-120"/>
                        </a:rPr>
                        <a:t>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163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3333CC"/>
                          </a:solidFill>
                          <a:effectLst/>
                          <a:latin typeface="標楷體" pitchFamily="65" charset="-120"/>
                          <a:ea typeface="新細明體" pitchFamily="18" charset="-120"/>
                        </a:rPr>
                        <a:t>162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50000"/>
                        <a:buFont typeface="Wingdings 2" pitchFamily="18" charset="2"/>
                        <a:buNone/>
                        <a:tabLst/>
                      </a:pPr>
                      <a:r>
                        <a:rPr kumimoji="0" lang="en-US" altLang="zh-TW" sz="1400" b="0" i="0" u="none" strike="noStrike" cap="none" normalizeH="0" baseline="0" smtClean="0">
                          <a:ln>
                            <a:noFill/>
                          </a:ln>
                          <a:solidFill>
                            <a:srgbClr val="FF0000"/>
                          </a:solidFill>
                          <a:effectLst/>
                          <a:latin typeface="標楷體" pitchFamily="65" charset="-120"/>
                          <a:ea typeface="新細明體" pitchFamily="18" charset="-12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grpSp>
        <p:nvGrpSpPr>
          <p:cNvPr id="3" name="群組 1"/>
          <p:cNvGrpSpPr>
            <a:grpSpLocks/>
          </p:cNvGrpSpPr>
          <p:nvPr/>
        </p:nvGrpSpPr>
        <p:grpSpPr bwMode="auto">
          <a:xfrm>
            <a:off x="22225" y="4011613"/>
            <a:ext cx="573088" cy="1211262"/>
            <a:chOff x="73025" y="4130675"/>
            <a:chExt cx="573088" cy="1211263"/>
          </a:xfrm>
        </p:grpSpPr>
        <p:sp>
          <p:nvSpPr>
            <p:cNvPr id="11388" name="AutoShape 221"/>
            <p:cNvSpPr>
              <a:spLocks/>
            </p:cNvSpPr>
            <p:nvPr/>
          </p:nvSpPr>
          <p:spPr bwMode="auto">
            <a:xfrm flipH="1">
              <a:off x="544513" y="4252913"/>
              <a:ext cx="101600" cy="1089025"/>
            </a:xfrm>
            <a:prstGeom prst="rightBrace">
              <a:avLst>
                <a:gd name="adj1" fmla="val 88628"/>
                <a:gd name="adj2" fmla="val 50000"/>
              </a:avLst>
            </a:prstGeom>
            <a:gradFill rotWithShape="1">
              <a:gsLst>
                <a:gs pos="0">
                  <a:schemeClr val="bg1"/>
                </a:gs>
                <a:gs pos="100000">
                  <a:srgbClr val="FF0066"/>
                </a:gs>
              </a:gsLst>
              <a:lin ang="0" scaled="1"/>
            </a:gradFill>
            <a:ln w="9525">
              <a:solidFill>
                <a:schemeClr val="tx1"/>
              </a:solidFill>
              <a:round/>
              <a:headEnd/>
              <a:tailEnd/>
            </a:ln>
          </p:spPr>
          <p:txBody>
            <a:bodyPr wrap="none" anchor="ctr"/>
            <a:lstStyle/>
            <a:p>
              <a:pPr algn="ctr"/>
              <a:endParaRPr lang="zh-TW" altLang="zh-TW">
                <a:solidFill>
                  <a:srgbClr val="FF3300"/>
                </a:solidFill>
              </a:endParaRPr>
            </a:p>
          </p:txBody>
        </p:sp>
        <p:sp>
          <p:nvSpPr>
            <p:cNvPr id="11389" name="Text Box 222"/>
            <p:cNvSpPr txBox="1">
              <a:spLocks noChangeArrowheads="1"/>
            </p:cNvSpPr>
            <p:nvPr/>
          </p:nvSpPr>
          <p:spPr bwMode="auto">
            <a:xfrm>
              <a:off x="73025" y="4130675"/>
              <a:ext cx="433388" cy="1190625"/>
            </a:xfrm>
            <a:prstGeom prst="rect">
              <a:avLst/>
            </a:prstGeom>
            <a:solidFill>
              <a:srgbClr val="00CC00"/>
            </a:solidFill>
            <a:ln w="9525">
              <a:noFill/>
              <a:miter lim="800000"/>
              <a:headEnd/>
              <a:tailEnd/>
            </a:ln>
          </p:spPr>
          <p:txBody>
            <a:bodyPr>
              <a:spAutoFit/>
            </a:bodyPr>
            <a:lstStyle/>
            <a:p>
              <a:pPr>
                <a:spcBef>
                  <a:spcPct val="50000"/>
                </a:spcBef>
              </a:pPr>
              <a:r>
                <a:rPr lang="zh-TW" altLang="en-US" b="1">
                  <a:solidFill>
                    <a:srgbClr val="FF3300"/>
                  </a:solidFill>
                  <a:latin typeface="華康儷粗黑"/>
                  <a:ea typeface="華康儷粗黑"/>
                  <a:cs typeface="華康儷粗黑"/>
                </a:rPr>
                <a:t>第二國道</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a:lstStyle/>
          <a:p>
            <a:pPr eaLnBrk="1" hangingPunct="1"/>
            <a:r>
              <a:rPr lang="zh-TW" altLang="en-US" b="1" smtClean="0"/>
              <a:t>臺灣</a:t>
            </a:r>
            <a:r>
              <a:rPr lang="en-US" altLang="zh-TW" b="1" smtClean="0"/>
              <a:t>11</a:t>
            </a:r>
            <a:r>
              <a:rPr lang="zh-TW" altLang="en-US" b="1" smtClean="0"/>
              <a:t>大學 擠進世界</a:t>
            </a:r>
            <a:r>
              <a:rPr lang="en-US" altLang="zh-TW" b="1" smtClean="0"/>
              <a:t>500</a:t>
            </a:r>
            <a:r>
              <a:rPr lang="zh-TW" altLang="en-US" b="1" smtClean="0"/>
              <a:t>強</a:t>
            </a:r>
            <a:endParaRPr lang="zh-TW" altLang="en-US" smtClean="0"/>
          </a:p>
        </p:txBody>
      </p:sp>
      <p:sp>
        <p:nvSpPr>
          <p:cNvPr id="12291" name="Rectangle 3"/>
          <p:cNvSpPr>
            <a:spLocks noGrp="1"/>
          </p:cNvSpPr>
          <p:nvPr>
            <p:ph type="body" idx="4294967295"/>
          </p:nvPr>
        </p:nvSpPr>
        <p:spPr>
          <a:xfrm>
            <a:off x="468313" y="1341438"/>
            <a:ext cx="8229600" cy="5111750"/>
          </a:xfrm>
        </p:spPr>
        <p:txBody>
          <a:bodyPr/>
          <a:lstStyle/>
          <a:p>
            <a:pPr eaLnBrk="1" hangingPunct="1">
              <a:lnSpc>
                <a:spcPct val="80000"/>
              </a:lnSpc>
            </a:pPr>
            <a:r>
              <a:rPr lang="zh-TW" altLang="en-US" sz="2800" smtClean="0">
                <a:latin typeface="標楷體" pitchFamily="65" charset="-120"/>
                <a:ea typeface="標楷體" pitchFamily="65" charset="-120"/>
              </a:rPr>
              <a:t>英國高等教育調查機構</a:t>
            </a:r>
            <a:r>
              <a:rPr lang="en-US" altLang="zh-TW" sz="2800" smtClean="0">
                <a:latin typeface="標楷體" pitchFamily="65" charset="-120"/>
                <a:ea typeface="標楷體" pitchFamily="65" charset="-120"/>
              </a:rPr>
              <a:t>QS</a:t>
            </a:r>
            <a:r>
              <a:rPr lang="zh-TW" altLang="en-US" sz="2800" smtClean="0">
                <a:latin typeface="標楷體" pitchFamily="65" charset="-120"/>
                <a:ea typeface="標楷體" pitchFamily="65" charset="-120"/>
              </a:rPr>
              <a:t>公司最新公布的</a:t>
            </a:r>
            <a:r>
              <a:rPr lang="en-US" altLang="zh-TW" sz="2800" smtClean="0">
                <a:latin typeface="標楷體" pitchFamily="65" charset="-120"/>
                <a:ea typeface="標楷體" pitchFamily="65" charset="-120"/>
              </a:rPr>
              <a:t>《2012</a:t>
            </a:r>
            <a:r>
              <a:rPr lang="zh-TW" altLang="en-US" sz="2800" smtClean="0">
                <a:latin typeface="標楷體" pitchFamily="65" charset="-120"/>
                <a:ea typeface="標楷體" pitchFamily="65" charset="-120"/>
              </a:rPr>
              <a:t>世界大學排行榜</a:t>
            </a:r>
            <a:r>
              <a:rPr lang="en-US" altLang="zh-TW" sz="2800" smtClean="0">
                <a:latin typeface="標楷體" pitchFamily="65" charset="-120"/>
                <a:ea typeface="標楷體" pitchFamily="65" charset="-120"/>
              </a:rPr>
              <a:t>》</a:t>
            </a:r>
            <a:r>
              <a:rPr lang="zh-TW" altLang="en-US" sz="1800" smtClean="0">
                <a:latin typeface="標楷體" pitchFamily="65" charset="-120"/>
                <a:ea typeface="標楷體" pitchFamily="65" charset="-120"/>
              </a:rPr>
              <a:t>，前</a:t>
            </a:r>
            <a:r>
              <a:rPr lang="en-US" altLang="zh-TW" sz="1800" smtClean="0">
                <a:latin typeface="標楷體" pitchFamily="65" charset="-120"/>
                <a:ea typeface="標楷體" pitchFamily="65" charset="-120"/>
              </a:rPr>
              <a:t>500</a:t>
            </a:r>
            <a:r>
              <a:rPr lang="zh-TW" altLang="en-US" sz="1800" smtClean="0">
                <a:latin typeface="標楷體" pitchFamily="65" charset="-120"/>
                <a:ea typeface="標楷體" pitchFamily="65" charset="-120"/>
              </a:rPr>
              <a:t>大當中，台灣有</a:t>
            </a:r>
            <a:r>
              <a:rPr lang="en-US" altLang="zh-TW" sz="1800" smtClean="0">
                <a:latin typeface="標楷體" pitchFamily="65" charset="-120"/>
                <a:ea typeface="標楷體" pitchFamily="65" charset="-120"/>
              </a:rPr>
              <a:t>11</a:t>
            </a:r>
            <a:r>
              <a:rPr lang="zh-TW" altLang="en-US" sz="1800" smtClean="0">
                <a:latin typeface="標楷體" pitchFamily="65" charset="-120"/>
                <a:ea typeface="標楷體" pitchFamily="65" charset="-120"/>
              </a:rPr>
              <a:t>所大學上榜，是歷年來最好成績。</a:t>
            </a:r>
          </a:p>
          <a:p>
            <a:pPr eaLnBrk="1" hangingPunct="1">
              <a:lnSpc>
                <a:spcPct val="80000"/>
              </a:lnSpc>
            </a:pPr>
            <a:r>
              <a:rPr lang="zh-TW" altLang="en-US" sz="2200" smtClean="0">
                <a:latin typeface="標楷體" pitchFamily="65" charset="-120"/>
                <a:ea typeface="標楷體" pitchFamily="65" charset="-120"/>
              </a:rPr>
              <a:t>根據調查報告，台灣上榜的大學及排名分別為：</a:t>
            </a:r>
          </a:p>
          <a:p>
            <a:pPr>
              <a:lnSpc>
                <a:spcPct val="80000"/>
              </a:lnSpc>
            </a:pPr>
            <a:r>
              <a:rPr lang="zh-TW" altLang="en-US" sz="2800" smtClean="0">
                <a:latin typeface="標楷體" pitchFamily="65" charset="-120"/>
                <a:ea typeface="標楷體" pitchFamily="65" charset="-120"/>
              </a:rPr>
              <a:t>台大</a:t>
            </a:r>
            <a:r>
              <a:rPr lang="en-US" altLang="zh-TW" sz="2800" smtClean="0">
                <a:latin typeface="標楷體" pitchFamily="65" charset="-120"/>
                <a:ea typeface="標楷體" pitchFamily="65" charset="-120"/>
              </a:rPr>
              <a:t>80</a:t>
            </a:r>
            <a:r>
              <a:rPr lang="zh-TW" altLang="en-US" sz="2800" smtClean="0">
                <a:latin typeface="標楷體" pitchFamily="65" charset="-120"/>
                <a:ea typeface="標楷體" pitchFamily="65" charset="-120"/>
              </a:rPr>
              <a:t>名（去年</a:t>
            </a:r>
            <a:r>
              <a:rPr lang="en-US" altLang="zh-TW" sz="2800" smtClean="0">
                <a:latin typeface="標楷體" pitchFamily="65" charset="-120"/>
                <a:ea typeface="標楷體" pitchFamily="65" charset="-120"/>
              </a:rPr>
              <a:t>87</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清華大學排名第</a:t>
            </a:r>
            <a:r>
              <a:rPr lang="en-US" altLang="zh-TW" sz="2800" smtClean="0">
                <a:latin typeface="標楷體" pitchFamily="65" charset="-120"/>
                <a:ea typeface="標楷體" pitchFamily="65" charset="-120"/>
              </a:rPr>
              <a:t>192</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交通大學排名第</a:t>
            </a:r>
            <a:r>
              <a:rPr lang="en-US" altLang="zh-TW" sz="2800" smtClean="0">
                <a:latin typeface="標楷體" pitchFamily="65" charset="-120"/>
                <a:ea typeface="標楷體" pitchFamily="65" charset="-120"/>
              </a:rPr>
              <a:t>238</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成功大學排名第</a:t>
            </a:r>
            <a:r>
              <a:rPr lang="en-US" altLang="zh-TW" sz="2800" smtClean="0">
                <a:latin typeface="標楷體" pitchFamily="65" charset="-120"/>
                <a:ea typeface="標楷體" pitchFamily="65" charset="-120"/>
              </a:rPr>
              <a:t>271</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陽明大學排名第</a:t>
            </a:r>
            <a:r>
              <a:rPr lang="en-US" altLang="zh-TW" sz="2800" smtClean="0">
                <a:latin typeface="標楷體" pitchFamily="65" charset="-120"/>
                <a:ea typeface="標楷體" pitchFamily="65" charset="-120"/>
              </a:rPr>
              <a:t>285</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台北醫學大學排名第</a:t>
            </a:r>
            <a:r>
              <a:rPr lang="en-US" altLang="zh-TW" sz="2800" smtClean="0">
                <a:latin typeface="標楷體" pitchFamily="65" charset="-120"/>
                <a:ea typeface="標楷體" pitchFamily="65" charset="-120"/>
              </a:rPr>
              <a:t>323</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台灣科技大學排名第</a:t>
            </a:r>
            <a:r>
              <a:rPr lang="en-US" altLang="zh-TW" sz="2800" smtClean="0">
                <a:latin typeface="標楷體" pitchFamily="65" charset="-120"/>
                <a:ea typeface="標楷體" pitchFamily="65" charset="-120"/>
              </a:rPr>
              <a:t>396</a:t>
            </a:r>
            <a:r>
              <a:rPr lang="zh-TW" altLang="en-US" sz="2800" smtClean="0">
                <a:latin typeface="標楷體" pitchFamily="65" charset="-120"/>
                <a:ea typeface="標楷體" pitchFamily="65" charset="-120"/>
              </a:rPr>
              <a:t>名</a:t>
            </a:r>
          </a:p>
          <a:p>
            <a:pPr>
              <a:lnSpc>
                <a:spcPct val="80000"/>
              </a:lnSpc>
            </a:pPr>
            <a:r>
              <a:rPr lang="zh-TW" altLang="en-US" sz="2800" smtClean="0">
                <a:latin typeface="標楷體" pitchFamily="65" charset="-120"/>
                <a:ea typeface="標楷體" pitchFamily="65" charset="-120"/>
              </a:rPr>
              <a:t>中央大學、長庚大學、台灣師範大學和中山大學都排名在</a:t>
            </a:r>
            <a:r>
              <a:rPr lang="en-US" altLang="zh-TW" sz="2800" smtClean="0">
                <a:latin typeface="標楷體" pitchFamily="65" charset="-120"/>
                <a:ea typeface="標楷體" pitchFamily="65" charset="-120"/>
              </a:rPr>
              <a:t>451</a:t>
            </a:r>
            <a:r>
              <a:rPr lang="zh-TW" altLang="en-US" sz="2800" smtClean="0">
                <a:latin typeface="標楷體" pitchFamily="65" charset="-120"/>
                <a:ea typeface="標楷體" pitchFamily="65" charset="-120"/>
              </a:rPr>
              <a:t>到</a:t>
            </a:r>
            <a:r>
              <a:rPr lang="en-US" altLang="zh-TW" sz="2800" smtClean="0">
                <a:latin typeface="標楷體" pitchFamily="65" charset="-120"/>
                <a:ea typeface="標楷體" pitchFamily="65" charset="-120"/>
              </a:rPr>
              <a:t>500</a:t>
            </a:r>
            <a:r>
              <a:rPr lang="zh-TW" altLang="en-US" sz="2800" smtClean="0">
                <a:latin typeface="標楷體" pitchFamily="65" charset="-120"/>
                <a:ea typeface="標楷體" pitchFamily="65" charset="-120"/>
              </a:rPr>
              <a:t>名之間。</a:t>
            </a:r>
            <a:r>
              <a:rPr lang="zh-TW" altLang="en-US" sz="2800" smtClean="0"/>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6156325" y="1773238"/>
            <a:ext cx="2736850" cy="1584325"/>
          </a:xfrm>
          <a:prstGeom prst="roundRect">
            <a:avLst>
              <a:gd name="adj" fmla="val 16667"/>
            </a:avLst>
          </a:prstGeom>
          <a:solidFill>
            <a:schemeClr val="accent1"/>
          </a:solidFill>
          <a:ln w="9525">
            <a:solidFill>
              <a:schemeClr val="tx1"/>
            </a:solidFill>
            <a:round/>
            <a:headEnd/>
            <a:tailEnd/>
          </a:ln>
        </p:spPr>
        <p:txBody>
          <a:bodyPr wrap="none" anchor="ctr"/>
          <a:lstStyle/>
          <a:p>
            <a:endParaRPr lang="zh-TW" altLang="en-US"/>
          </a:p>
        </p:txBody>
      </p:sp>
      <p:sp>
        <p:nvSpPr>
          <p:cNvPr id="16" name="圓角矩形 15"/>
          <p:cNvSpPr/>
          <p:nvPr/>
        </p:nvSpPr>
        <p:spPr>
          <a:xfrm>
            <a:off x="1331913" y="5949950"/>
            <a:ext cx="3241675" cy="360363"/>
          </a:xfrm>
          <a:prstGeom prst="roundRect">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242" name="Rectangle 2"/>
          <p:cNvSpPr>
            <a:spLocks noGrp="1" noChangeArrowheads="1"/>
          </p:cNvSpPr>
          <p:nvPr>
            <p:ph type="title" idx="4294967295"/>
          </p:nvPr>
        </p:nvSpPr>
        <p:spPr>
          <a:xfrm>
            <a:off x="611188" y="260350"/>
            <a:ext cx="7632700" cy="1379538"/>
          </a:xfrm>
        </p:spPr>
        <p:txBody>
          <a:bodyPr/>
          <a:lstStyle/>
          <a:p>
            <a:pPr eaLnBrk="1" hangingPunct="1"/>
            <a:r>
              <a:rPr lang="en-US" altLang="zh-TW" sz="4000" smtClean="0">
                <a:solidFill>
                  <a:schemeClr val="tx1"/>
                </a:solidFill>
              </a:rPr>
              <a:t>2011</a:t>
            </a:r>
            <a:r>
              <a:rPr lang="zh-TW" altLang="en-US" sz="4000" smtClean="0">
                <a:solidFill>
                  <a:schemeClr val="tx1"/>
                </a:solidFill>
              </a:rPr>
              <a:t>大學評鑑調查</a:t>
            </a:r>
            <a:r>
              <a:rPr lang="zh-TW" altLang="en-US" sz="3800" smtClean="0"/>
              <a:t/>
            </a:r>
            <a:br>
              <a:rPr lang="zh-TW" altLang="en-US" sz="3800" smtClean="0"/>
            </a:br>
            <a:r>
              <a:rPr lang="zh-TW" altLang="en-US" sz="3800" smtClean="0"/>
              <a:t>臺灣</a:t>
            </a:r>
            <a:r>
              <a:rPr lang="en-US" altLang="zh-TW" sz="3800" smtClean="0"/>
              <a:t>1000</a:t>
            </a:r>
            <a:r>
              <a:rPr lang="zh-TW" altLang="en-US" sz="3800" smtClean="0"/>
              <a:t>大企業最愛大學生總排名</a:t>
            </a:r>
            <a:endParaRPr lang="zh-TW" altLang="en-US" sz="3800" smtClean="0">
              <a:solidFill>
                <a:srgbClr val="0070C0"/>
              </a:solidFill>
            </a:endParaRPr>
          </a:p>
        </p:txBody>
      </p:sp>
      <p:sp>
        <p:nvSpPr>
          <p:cNvPr id="2" name="圓角矩形 15"/>
          <p:cNvSpPr/>
          <p:nvPr/>
        </p:nvSpPr>
        <p:spPr>
          <a:xfrm>
            <a:off x="1331913" y="3573463"/>
            <a:ext cx="3241675" cy="360362"/>
          </a:xfrm>
          <a:prstGeom prst="roundRect">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a:xfrm>
            <a:off x="1331913" y="4365625"/>
            <a:ext cx="3241675" cy="360363"/>
          </a:xfrm>
          <a:prstGeom prst="roundRect">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701896" name="Group 8"/>
          <p:cNvGraphicFramePr>
            <a:graphicFrameLocks noGrp="1"/>
          </p:cNvGraphicFramePr>
          <p:nvPr/>
        </p:nvGraphicFramePr>
        <p:xfrm>
          <a:off x="1331913" y="1773238"/>
          <a:ext cx="4513262" cy="4548188"/>
        </p:xfrm>
        <a:graphic>
          <a:graphicData uri="http://schemas.openxmlformats.org/drawingml/2006/table">
            <a:tbl>
              <a:tblPr/>
              <a:tblGrid>
                <a:gridCol w="742950"/>
                <a:gridCol w="2487612"/>
                <a:gridCol w="1282700"/>
              </a:tblGrid>
              <a:tr h="585788">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排名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學校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2010</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排名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國立成功大學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淡江大學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國立台灣大學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國立台灣科技大學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逢甲大學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國立台北科技大學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輔仁大學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東吳大學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銘傳大學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國立雲林科技大學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accent1"/>
                        </a:buClr>
                        <a:buSzPct val="50000"/>
                        <a:buFont typeface="Wingdings 2" pitchFamily="18"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69" name="Text Box 58"/>
          <p:cNvSpPr txBox="1">
            <a:spLocks noChangeArrowheads="1"/>
          </p:cNvSpPr>
          <p:nvPr/>
        </p:nvSpPr>
        <p:spPr bwMode="auto">
          <a:xfrm>
            <a:off x="6443663" y="1844675"/>
            <a:ext cx="2160587" cy="1465263"/>
          </a:xfrm>
          <a:prstGeom prst="rect">
            <a:avLst/>
          </a:prstGeom>
          <a:noFill/>
          <a:ln w="9525">
            <a:noFill/>
            <a:miter lim="800000"/>
            <a:headEnd/>
            <a:tailEnd/>
          </a:ln>
        </p:spPr>
        <p:txBody>
          <a:bodyPr>
            <a:spAutoFit/>
          </a:bodyPr>
          <a:lstStyle/>
          <a:p>
            <a:r>
              <a:rPr lang="zh-TW" altLang="en-US" b="1">
                <a:solidFill>
                  <a:schemeClr val="bg2"/>
                </a:solidFill>
              </a:rPr>
              <a:t>資料來源：</a:t>
            </a:r>
          </a:p>
          <a:p>
            <a:r>
              <a:rPr lang="en-US" altLang="zh-TW" b="1">
                <a:solidFill>
                  <a:schemeClr val="bg2"/>
                </a:solidFill>
              </a:rPr>
              <a:t>104</a:t>
            </a:r>
            <a:r>
              <a:rPr lang="zh-TW" altLang="en-US" b="1">
                <a:solidFill>
                  <a:schemeClr val="bg2"/>
                </a:solidFill>
              </a:rPr>
              <a:t>人力銀行與遠見雜誌的「</a:t>
            </a:r>
            <a:r>
              <a:rPr lang="en-US" altLang="zh-TW" b="1">
                <a:solidFill>
                  <a:schemeClr val="bg2"/>
                </a:solidFill>
              </a:rPr>
              <a:t>2011</a:t>
            </a:r>
            <a:r>
              <a:rPr lang="zh-TW" altLang="en-US" b="1">
                <a:solidFill>
                  <a:schemeClr val="bg2"/>
                </a:solidFill>
              </a:rPr>
              <a:t>大學評鑑調查」</a:t>
            </a:r>
            <a:r>
              <a:rPr lang="zh-TW" altLang="en-US">
                <a:solidFill>
                  <a:schemeClr val="bg2"/>
                </a:solidFill>
              </a:rPr>
              <a:t>  </a:t>
            </a:r>
          </a:p>
          <a:p>
            <a:endParaRPr lang="zh-TW" alt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66242"/>
                                        </p:tgtEl>
                                      </p:cBhvr>
                                    </p:animEffect>
                                    <p:animScale>
                                      <p:cBhvr>
                                        <p:cTn id="7" dur="250" autoRev="1" fill="hold"/>
                                        <p:tgtEl>
                                          <p:spTgt spid="266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2249</Words>
  <Application>Microsoft Office PowerPoint</Application>
  <PresentationFormat>如螢幕大小 (4:3)</PresentationFormat>
  <Paragraphs>535</Paragraphs>
  <Slides>22</Slides>
  <Notes>22</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22</vt:i4>
      </vt:variant>
    </vt:vector>
  </HeadingPairs>
  <TitlesOfParts>
    <vt:vector size="26" baseType="lpstr">
      <vt:lpstr>Office 佈景主題</vt:lpstr>
      <vt:lpstr>工作表</vt:lpstr>
      <vt:lpstr>文件</vt:lpstr>
      <vt:lpstr>圖表</vt:lpstr>
      <vt:lpstr>投影片 1</vt:lpstr>
      <vt:lpstr>宣導大綱</vt:lpstr>
      <vt:lpstr>內政部統計臺灣地區人口數</vt:lpstr>
      <vt:lpstr>高齡化社會生產年齡人口與高齡人口之比率</vt:lpstr>
      <vt:lpstr>一、技職教育簡介 教育整體進路</vt:lpstr>
      <vt:lpstr>投影片 6</vt:lpstr>
      <vt:lpstr>投影片 7</vt:lpstr>
      <vt:lpstr>臺灣11大學 擠進世界500強</vt:lpstr>
      <vt:lpstr>2011大學評鑑調查 臺灣1000大企業最愛大學生總排名</vt:lpstr>
      <vt:lpstr>投影片 10</vt:lpstr>
      <vt:lpstr>大安高工統測成績勇冠全國</vt:lpstr>
      <vt:lpstr>100學年度應屆畢業生升學統計表</vt:lpstr>
      <vt:lpstr>高職與高中進路比較</vt:lpstr>
      <vt:lpstr>近年來技職校院師生在各大國際競賽與發明展，摘金鍍銀，讓全世界看到我國技職教育綻放耀眼的光芒！行行出狀元，成就不分學歷，技職校院學生有更多元發展空間與機會，實宜鼓勵更多學子適性發展，加入技職教育體系築夢踏實，為臺灣爭光。</vt:lpstr>
      <vt:lpstr>大安高工洪宇庭、洪宇薇參加莫斯科阿基米德國際發明展  榮獲 金牌獎  2011.4.21</vt:lpstr>
      <vt:lpstr>青少年機器人世界盃中大放異彩，大安高工三名電機科學生網羅世界各國的零件，組成「聯合國版」的「Magic Creator」機器人，首度在二點五公斤重量級組稱冠，刷新台灣的新紀錄  2011.9.16</vt:lpstr>
      <vt:lpstr>投影片 17</vt:lpstr>
      <vt:lpstr>投影片 18</vt:lpstr>
      <vt:lpstr>高職學生進路圖(手冊P.38)</vt:lpstr>
      <vt:lpstr>   高職群科歸屬 (15群) </vt:lpstr>
      <vt:lpstr>教育部重要政策(手冊P.54~58)</vt:lpstr>
      <vt:lpstr>【全國高中職五專學校資訊網】</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Win7User</dc:creator>
  <cp:lastModifiedBy>Win7User</cp:lastModifiedBy>
  <cp:revision>3</cp:revision>
  <dcterms:created xsi:type="dcterms:W3CDTF">2012-11-05T01:34:46Z</dcterms:created>
  <dcterms:modified xsi:type="dcterms:W3CDTF">2012-11-05T01:36:50Z</dcterms:modified>
</cp:coreProperties>
</file>